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7" r:id="rId21"/>
    <p:sldId id="276" r:id="rId22"/>
  </p:sldIdLst>
  <p:sldSz cx="18288000" cy="10287000"/>
  <p:notesSz cx="6858000" cy="9144000"/>
  <p:embeddedFontLst>
    <p:embeddedFont>
      <p:font typeface="Canva Sans" panose="020B0604020202020204" charset="0"/>
      <p:regular r:id="rId24"/>
    </p:embeddedFont>
    <p:embeddedFont>
      <p:font typeface="Canva Sans Bold" panose="020B0604020202020204" charset="0"/>
      <p:regular r:id="rId25"/>
    </p:embeddedFont>
    <p:embeddedFont>
      <p:font typeface="Lato" panose="020F0502020204030203" pitchFamily="34" charset="0"/>
      <p:regular r:id="rId26"/>
      <p:bold r:id="rId27"/>
      <p:italic r:id="rId28"/>
      <p:boldItalic r:id="rId29"/>
    </p:embeddedFont>
    <p:embeddedFont>
      <p:font typeface="Lato Bold" panose="020F0502020204030203" charset="0"/>
      <p:regular r:id="rId30"/>
    </p:embeddedFont>
    <p:embeddedFont>
      <p:font typeface="Open Sans Bold Italics"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7" d="100"/>
          <a:sy n="57" d="100"/>
        </p:scale>
        <p:origin x="34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01.08.2024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644496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hyperlink" Target="https://arxiv.org/pdf/2402.05417.pdf" TargetMode="External"/><Relationship Id="rId4" Type="http://schemas.openxmlformats.org/officeDocument/2006/relationships/hyperlink" Target="https://www.researchgate.net/publication/235665033_Text_Recognition_in_Multimedia_Documents_A_Study_of_two_Neural-based_OCRs_Using_and_Avoiding_Character_Segmentatio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BE3"/>
        </a:solidFill>
        <a:effectLst/>
      </p:bgPr>
    </p:bg>
    <p:spTree>
      <p:nvGrpSpPr>
        <p:cNvPr id="1" name=""/>
        <p:cNvGrpSpPr/>
        <p:nvPr/>
      </p:nvGrpSpPr>
      <p:grpSpPr>
        <a:xfrm>
          <a:off x="0" y="0"/>
          <a:ext cx="0" cy="0"/>
          <a:chOff x="0" y="0"/>
          <a:chExt cx="0" cy="0"/>
        </a:xfrm>
      </p:grpSpPr>
      <p:sp>
        <p:nvSpPr>
          <p:cNvPr id="2" name="Freeform 2"/>
          <p:cNvSpPr/>
          <p:nvPr/>
        </p:nvSpPr>
        <p:spPr>
          <a:xfrm>
            <a:off x="12363816" y="1008807"/>
            <a:ext cx="5350339" cy="5350339"/>
          </a:xfrm>
          <a:custGeom>
            <a:avLst/>
            <a:gdLst/>
            <a:ahLst/>
            <a:cxnLst/>
            <a:rect l="l" t="t" r="r" b="b"/>
            <a:pathLst>
              <a:path w="5350339" h="5350339">
                <a:moveTo>
                  <a:pt x="0" y="0"/>
                </a:moveTo>
                <a:lnTo>
                  <a:pt x="5350338" y="0"/>
                </a:lnTo>
                <a:lnTo>
                  <a:pt x="5350338" y="5350339"/>
                </a:lnTo>
                <a:lnTo>
                  <a:pt x="0" y="53503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686742" y="1295400"/>
            <a:ext cx="15818147" cy="1375088"/>
          </a:xfrm>
          <a:prstGeom prst="rect">
            <a:avLst/>
          </a:prstGeom>
        </p:spPr>
        <p:txBody>
          <a:bodyPr lIns="0" tIns="0" rIns="0" bIns="0" rtlCol="0" anchor="t">
            <a:spAutoFit/>
          </a:bodyPr>
          <a:lstStyle/>
          <a:p>
            <a:pPr marL="0" lvl="0" indent="0">
              <a:lnSpc>
                <a:spcPts val="10131"/>
              </a:lnSpc>
              <a:spcBef>
                <a:spcPct val="0"/>
              </a:spcBef>
            </a:pPr>
            <a:r>
              <a:rPr lang="en-US" sz="10778" dirty="0">
                <a:solidFill>
                  <a:srgbClr val="000000"/>
                </a:solidFill>
                <a:latin typeface="Canva Sans Bold"/>
              </a:rPr>
              <a:t>DLCV PROJECT</a:t>
            </a:r>
          </a:p>
        </p:txBody>
      </p:sp>
      <p:sp>
        <p:nvSpPr>
          <p:cNvPr id="4" name="TextBox 4"/>
          <p:cNvSpPr txBox="1"/>
          <p:nvPr/>
        </p:nvSpPr>
        <p:spPr>
          <a:xfrm>
            <a:off x="812390" y="3417276"/>
            <a:ext cx="11327680" cy="533400"/>
          </a:xfrm>
          <a:prstGeom prst="rect">
            <a:avLst/>
          </a:prstGeom>
        </p:spPr>
        <p:txBody>
          <a:bodyPr lIns="0" tIns="0" rIns="0" bIns="0" rtlCol="0" anchor="t">
            <a:spAutoFit/>
          </a:bodyPr>
          <a:lstStyle/>
          <a:p>
            <a:pPr marL="0" lvl="0" indent="0">
              <a:lnSpc>
                <a:spcPts val="4248"/>
              </a:lnSpc>
              <a:spcBef>
                <a:spcPct val="0"/>
              </a:spcBef>
            </a:pPr>
            <a:r>
              <a:rPr lang="en-US" sz="3540" dirty="0">
                <a:solidFill>
                  <a:srgbClr val="000000"/>
                </a:solidFill>
                <a:latin typeface="Canva Sans Bold"/>
              </a:rPr>
              <a:t>TOPIC: Reading captchas using OCR</a:t>
            </a:r>
          </a:p>
        </p:txBody>
      </p:sp>
      <p:sp>
        <p:nvSpPr>
          <p:cNvPr id="5" name="TextBox 5"/>
          <p:cNvSpPr txBox="1"/>
          <p:nvPr/>
        </p:nvSpPr>
        <p:spPr>
          <a:xfrm>
            <a:off x="812390" y="6103774"/>
            <a:ext cx="7905500" cy="1299843"/>
          </a:xfrm>
          <a:prstGeom prst="rect">
            <a:avLst/>
          </a:prstGeom>
        </p:spPr>
        <p:txBody>
          <a:bodyPr lIns="0" tIns="0" rIns="0" bIns="0" rtlCol="0" anchor="t">
            <a:spAutoFit/>
          </a:bodyPr>
          <a:lstStyle/>
          <a:p>
            <a:pPr>
              <a:lnSpc>
                <a:spcPts val="5337"/>
              </a:lnSpc>
            </a:pPr>
            <a:r>
              <a:rPr lang="en-US" sz="3335" dirty="0">
                <a:solidFill>
                  <a:srgbClr val="000000"/>
                </a:solidFill>
                <a:latin typeface="Open Sans Bold Italics"/>
              </a:rPr>
              <a:t>SUBMITTED BY:</a:t>
            </a:r>
          </a:p>
          <a:p>
            <a:pPr>
              <a:lnSpc>
                <a:spcPts val="5337"/>
              </a:lnSpc>
            </a:pPr>
            <a:r>
              <a:rPr lang="en-US" sz="3335" dirty="0">
                <a:solidFill>
                  <a:srgbClr val="000000"/>
                </a:solidFill>
                <a:latin typeface="Open Sans Bold Italics"/>
              </a:rPr>
              <a:t>NAMIT KAPOOR-21UCS135</a:t>
            </a:r>
          </a:p>
        </p:txBody>
      </p:sp>
      <p:sp>
        <p:nvSpPr>
          <p:cNvPr id="6" name="TextBox 6"/>
          <p:cNvSpPr txBox="1"/>
          <p:nvPr/>
        </p:nvSpPr>
        <p:spPr>
          <a:xfrm>
            <a:off x="8595815" y="6103774"/>
            <a:ext cx="5916073" cy="1316432"/>
          </a:xfrm>
          <a:prstGeom prst="rect">
            <a:avLst/>
          </a:prstGeom>
        </p:spPr>
        <p:txBody>
          <a:bodyPr lIns="0" tIns="0" rIns="0" bIns="0" rtlCol="0" anchor="t">
            <a:spAutoFit/>
          </a:bodyPr>
          <a:lstStyle/>
          <a:p>
            <a:pPr>
              <a:lnSpc>
                <a:spcPts val="5337"/>
              </a:lnSpc>
            </a:pPr>
            <a:r>
              <a:rPr lang="en-US" sz="3335" dirty="0">
                <a:solidFill>
                  <a:srgbClr val="000000"/>
                </a:solidFill>
                <a:latin typeface="Open Sans Bold Italics"/>
              </a:rPr>
              <a:t>SUBMITTED TO: </a:t>
            </a:r>
          </a:p>
          <a:p>
            <a:pPr marL="0" lvl="0" indent="0" algn="l">
              <a:lnSpc>
                <a:spcPts val="5337"/>
              </a:lnSpc>
              <a:spcBef>
                <a:spcPct val="0"/>
              </a:spcBef>
            </a:pPr>
            <a:r>
              <a:rPr lang="en-US" sz="3335" dirty="0">
                <a:solidFill>
                  <a:srgbClr val="000000"/>
                </a:solidFill>
                <a:latin typeface="Open Sans Bold Italics"/>
              </a:rPr>
              <a:t>PROF. INDRADEEP MASTAN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D6CC"/>
            </a:solidFill>
          </p:spPr>
        </p:sp>
      </p:grpSp>
      <p:grpSp>
        <p:nvGrpSpPr>
          <p:cNvPr id="4" name="Group 4"/>
          <p:cNvGrpSpPr/>
          <p:nvPr/>
        </p:nvGrpSpPr>
        <p:grpSpPr>
          <a:xfrm>
            <a:off x="0" y="0"/>
            <a:ext cx="18288000" cy="10709076"/>
            <a:chOff x="0" y="0"/>
            <a:chExt cx="24384000" cy="14278768"/>
          </a:xfrm>
        </p:grpSpPr>
        <p:sp>
          <p:nvSpPr>
            <p:cNvPr id="5" name="Freeform 5"/>
            <p:cNvSpPr/>
            <p:nvPr/>
          </p:nvSpPr>
          <p:spPr>
            <a:xfrm>
              <a:off x="0" y="0"/>
              <a:ext cx="24384000" cy="14278738"/>
            </a:xfrm>
            <a:custGeom>
              <a:avLst/>
              <a:gdLst/>
              <a:ahLst/>
              <a:cxnLst/>
              <a:rect l="l" t="t" r="r" b="b"/>
              <a:pathLst>
                <a:path w="24384000" h="14278738">
                  <a:moveTo>
                    <a:pt x="0" y="0"/>
                  </a:moveTo>
                  <a:lnTo>
                    <a:pt x="24384000" y="0"/>
                  </a:lnTo>
                  <a:lnTo>
                    <a:pt x="24384000" y="14278738"/>
                  </a:lnTo>
                  <a:lnTo>
                    <a:pt x="0" y="14278738"/>
                  </a:lnTo>
                  <a:close/>
                </a:path>
              </a:pathLst>
            </a:custGeom>
            <a:solidFill>
              <a:srgbClr val="EFECE6"/>
            </a:solidFill>
          </p:spPr>
        </p:sp>
      </p:grpSp>
      <p:sp>
        <p:nvSpPr>
          <p:cNvPr id="6" name="Freeform 6"/>
          <p:cNvSpPr/>
          <p:nvPr/>
        </p:nvSpPr>
        <p:spPr>
          <a:xfrm>
            <a:off x="11887200" y="1052490"/>
            <a:ext cx="6221486" cy="9234510"/>
          </a:xfrm>
          <a:custGeom>
            <a:avLst/>
            <a:gdLst/>
            <a:ahLst/>
            <a:cxnLst/>
            <a:rect l="l" t="t" r="r" b="b"/>
            <a:pathLst>
              <a:path w="7135886" h="7816270">
                <a:moveTo>
                  <a:pt x="0" y="0"/>
                </a:moveTo>
                <a:lnTo>
                  <a:pt x="7135887" y="0"/>
                </a:lnTo>
                <a:lnTo>
                  <a:pt x="7135887" y="7816270"/>
                </a:lnTo>
                <a:lnTo>
                  <a:pt x="0" y="7816270"/>
                </a:lnTo>
                <a:lnTo>
                  <a:pt x="0" y="0"/>
                </a:lnTo>
                <a:close/>
              </a:path>
            </a:pathLst>
          </a:custGeom>
          <a:blipFill>
            <a:blip r:embed="rId3"/>
            <a:stretch>
              <a:fillRect l="-1146" r="-1146"/>
            </a:stretch>
          </a:blipFill>
          <a:ln w="38100" cap="sq">
            <a:solidFill>
              <a:srgbClr val="000000"/>
            </a:solidFill>
            <a:prstDash val="solid"/>
            <a:miter/>
          </a:ln>
        </p:spPr>
      </p:sp>
      <p:sp>
        <p:nvSpPr>
          <p:cNvPr id="8" name="TextBox 8"/>
          <p:cNvSpPr txBox="1"/>
          <p:nvPr/>
        </p:nvSpPr>
        <p:spPr>
          <a:xfrm>
            <a:off x="685800" y="288150"/>
            <a:ext cx="8846063" cy="476188"/>
          </a:xfrm>
          <a:prstGeom prst="rect">
            <a:avLst/>
          </a:prstGeom>
        </p:spPr>
        <p:txBody>
          <a:bodyPr lIns="0" tIns="0" rIns="0" bIns="0" rtlCol="0" anchor="t">
            <a:spAutoFit/>
          </a:bodyPr>
          <a:lstStyle/>
          <a:p>
            <a:pPr algn="l">
              <a:lnSpc>
                <a:spcPts val="3750"/>
              </a:lnSpc>
            </a:pPr>
            <a:r>
              <a:rPr lang="en-US" sz="3000" u="sng" dirty="0">
                <a:solidFill>
                  <a:srgbClr val="282824"/>
                </a:solidFill>
                <a:latin typeface="Lato Bold"/>
              </a:rPr>
              <a:t>Part2: Creating our Model CRNN  with CTC Loss</a:t>
            </a:r>
          </a:p>
        </p:txBody>
      </p:sp>
      <p:sp>
        <p:nvSpPr>
          <p:cNvPr id="10" name="Freeform 6">
            <a:extLst>
              <a:ext uri="{FF2B5EF4-FFF2-40B4-BE49-F238E27FC236}">
                <a16:creationId xmlns:a16="http://schemas.microsoft.com/office/drawing/2014/main" id="{C9B54EFD-2A02-9DE8-65C0-8A07D098B60C}"/>
              </a:ext>
            </a:extLst>
          </p:cNvPr>
          <p:cNvSpPr/>
          <p:nvPr/>
        </p:nvSpPr>
        <p:spPr>
          <a:xfrm>
            <a:off x="179314" y="952500"/>
            <a:ext cx="5230886" cy="9566620"/>
          </a:xfrm>
          <a:custGeom>
            <a:avLst/>
            <a:gdLst/>
            <a:ahLst/>
            <a:cxnLst/>
            <a:rect l="l" t="t" r="r" b="b"/>
            <a:pathLst>
              <a:path w="3332302" h="10059781">
                <a:moveTo>
                  <a:pt x="0" y="0"/>
                </a:moveTo>
                <a:lnTo>
                  <a:pt x="3332302" y="0"/>
                </a:lnTo>
                <a:lnTo>
                  <a:pt x="3332302" y="10059782"/>
                </a:lnTo>
                <a:lnTo>
                  <a:pt x="0" y="10059782"/>
                </a:lnTo>
                <a:lnTo>
                  <a:pt x="0" y="0"/>
                </a:lnTo>
                <a:close/>
              </a:path>
            </a:pathLst>
          </a:custGeom>
          <a:blipFill>
            <a:blip r:embed="rId4"/>
            <a:stretch>
              <a:fillRect/>
            </a:stretch>
          </a:blipFill>
          <a:ln w="38100" cap="sq">
            <a:solidFill>
              <a:srgbClr val="000000"/>
            </a:solidFill>
            <a:prstDash val="solid"/>
            <a:miter/>
          </a:ln>
        </p:spPr>
      </p:sp>
      <p:sp>
        <p:nvSpPr>
          <p:cNvPr id="11" name="TextBox 8">
            <a:extLst>
              <a:ext uri="{FF2B5EF4-FFF2-40B4-BE49-F238E27FC236}">
                <a16:creationId xmlns:a16="http://schemas.microsoft.com/office/drawing/2014/main" id="{BEC1B53F-B724-429F-A706-CC4A7EB2B9F9}"/>
              </a:ext>
            </a:extLst>
          </p:cNvPr>
          <p:cNvSpPr txBox="1"/>
          <p:nvPr/>
        </p:nvSpPr>
        <p:spPr>
          <a:xfrm>
            <a:off x="5600860" y="945516"/>
            <a:ext cx="6118371" cy="8500340"/>
          </a:xfrm>
          <a:prstGeom prst="rect">
            <a:avLst/>
          </a:prstGeom>
        </p:spPr>
        <p:txBody>
          <a:bodyPr wrap="square" lIns="0" tIns="0" rIns="0" bIns="0" rtlCol="0" anchor="t">
            <a:spAutoFit/>
          </a:bodyPr>
          <a:lstStyle/>
          <a:p>
            <a:pPr>
              <a:lnSpc>
                <a:spcPts val="3499"/>
              </a:lnSpc>
            </a:pPr>
            <a:r>
              <a:rPr lang="en-US" sz="2499" b="1" dirty="0">
                <a:solidFill>
                  <a:srgbClr val="100F0F"/>
                </a:solidFill>
                <a:latin typeface="Canva Sans Semi-Bold"/>
              </a:rPr>
              <a:t>Architecture:</a:t>
            </a:r>
          </a:p>
          <a:p>
            <a:pPr marL="342900" indent="-342900">
              <a:lnSpc>
                <a:spcPts val="3499"/>
              </a:lnSpc>
              <a:buFont typeface="Arial" panose="020B0604020202020204" pitchFamily="34" charset="0"/>
              <a:buChar char="•"/>
            </a:pPr>
            <a:r>
              <a:rPr lang="en-US" sz="2499" b="1" dirty="0">
                <a:solidFill>
                  <a:srgbClr val="100F0F"/>
                </a:solidFill>
                <a:latin typeface="Canva Sans Semi-Bold"/>
              </a:rPr>
              <a:t>Convolutional Layers: </a:t>
            </a:r>
            <a:r>
              <a:rPr lang="en-US" sz="2499" dirty="0">
                <a:solidFill>
                  <a:srgbClr val="100F0F"/>
                </a:solidFill>
                <a:latin typeface="Canva Sans Semi-Bold"/>
              </a:rPr>
              <a:t>Two sets of convolutional layers with </a:t>
            </a:r>
            <a:r>
              <a:rPr lang="en-US" sz="2499" dirty="0" err="1">
                <a:solidFill>
                  <a:srgbClr val="100F0F"/>
                </a:solidFill>
                <a:latin typeface="Canva Sans Semi-Bold"/>
              </a:rPr>
              <a:t>ReLU</a:t>
            </a:r>
            <a:r>
              <a:rPr lang="en-US" sz="2499" dirty="0">
                <a:solidFill>
                  <a:srgbClr val="100F0F"/>
                </a:solidFill>
                <a:latin typeface="Canva Sans Semi-Bold"/>
              </a:rPr>
              <a:t> activation, 32 filters each, 3x3 filter size, followed by max pooling with stride 2, then 64 filters with the same configuration.</a:t>
            </a:r>
          </a:p>
          <a:p>
            <a:pPr marL="342900" indent="-342900">
              <a:lnSpc>
                <a:spcPts val="3499"/>
              </a:lnSpc>
              <a:buFont typeface="Arial" panose="020B0604020202020204" pitchFamily="34" charset="0"/>
              <a:buChar char="•"/>
            </a:pPr>
            <a:r>
              <a:rPr lang="en-US" sz="2499" b="1" dirty="0">
                <a:solidFill>
                  <a:srgbClr val="100F0F"/>
                </a:solidFill>
                <a:latin typeface="Canva Sans Semi-Bold"/>
              </a:rPr>
              <a:t>Reshaping: </a:t>
            </a:r>
            <a:r>
              <a:rPr lang="en-US" sz="2499" dirty="0">
                <a:solidFill>
                  <a:srgbClr val="100F0F"/>
                </a:solidFill>
                <a:latin typeface="Canva Sans Semi-Bold"/>
              </a:rPr>
              <a:t>After the convolutional layers, the image is reshaped to (50, 768).</a:t>
            </a:r>
          </a:p>
          <a:p>
            <a:pPr marL="342900" indent="-342900">
              <a:lnSpc>
                <a:spcPts val="3499"/>
              </a:lnSpc>
              <a:buFont typeface="Arial" panose="020B0604020202020204" pitchFamily="34" charset="0"/>
              <a:buChar char="•"/>
            </a:pPr>
            <a:r>
              <a:rPr lang="en-US" sz="2499" b="1" dirty="0">
                <a:solidFill>
                  <a:srgbClr val="100F0F"/>
                </a:solidFill>
                <a:latin typeface="Canva Sans Semi-Bold"/>
              </a:rPr>
              <a:t>Fully Connected Layer: </a:t>
            </a:r>
            <a:r>
              <a:rPr lang="en-US" sz="2499" dirty="0">
                <a:solidFill>
                  <a:srgbClr val="100F0F"/>
                </a:solidFill>
                <a:latin typeface="Canva Sans Semi-Bold"/>
              </a:rPr>
              <a:t>Followed by a fully connected layer with </a:t>
            </a:r>
            <a:r>
              <a:rPr lang="en-US" sz="2499" dirty="0" err="1">
                <a:solidFill>
                  <a:srgbClr val="100F0F"/>
                </a:solidFill>
                <a:latin typeface="Canva Sans Semi-Bold"/>
              </a:rPr>
              <a:t>ReLU</a:t>
            </a:r>
            <a:r>
              <a:rPr lang="en-US" sz="2499" dirty="0">
                <a:solidFill>
                  <a:srgbClr val="100F0F"/>
                </a:solidFill>
                <a:latin typeface="Canva Sans Semi-Bold"/>
              </a:rPr>
              <a:t> activation and a dropout layer (p=0.2).</a:t>
            </a:r>
          </a:p>
          <a:p>
            <a:pPr marL="342900" indent="-342900">
              <a:lnSpc>
                <a:spcPts val="3499"/>
              </a:lnSpc>
              <a:buFont typeface="Arial" panose="020B0604020202020204" pitchFamily="34" charset="0"/>
              <a:buChar char="•"/>
            </a:pPr>
            <a:r>
              <a:rPr lang="en-US" sz="2499" b="1" dirty="0">
                <a:solidFill>
                  <a:srgbClr val="100F0F"/>
                </a:solidFill>
                <a:latin typeface="Canva Sans Semi-Bold"/>
              </a:rPr>
              <a:t>Bidirectional LSTMs: </a:t>
            </a:r>
            <a:r>
              <a:rPr lang="en-US" sz="2499" dirty="0">
                <a:solidFill>
                  <a:srgbClr val="100F0F"/>
                </a:solidFill>
                <a:latin typeface="Canva Sans Semi-Bold"/>
              </a:rPr>
              <a:t>Feature sequence passed through bidirectional LSTMs.</a:t>
            </a:r>
          </a:p>
          <a:p>
            <a:pPr marL="342900" indent="-342900">
              <a:lnSpc>
                <a:spcPts val="3499"/>
              </a:lnSpc>
              <a:buFont typeface="Arial" panose="020B0604020202020204" pitchFamily="34" charset="0"/>
              <a:buChar char="•"/>
            </a:pPr>
            <a:r>
              <a:rPr lang="en-US" sz="2499" b="1" dirty="0">
                <a:solidFill>
                  <a:srgbClr val="100F0F"/>
                </a:solidFill>
                <a:latin typeface="Canva Sans Semi-Bold"/>
              </a:rPr>
              <a:t>Dense FC Layer</a:t>
            </a:r>
            <a:r>
              <a:rPr lang="en-US" sz="2499" dirty="0">
                <a:solidFill>
                  <a:srgbClr val="100F0F"/>
                </a:solidFill>
                <a:latin typeface="Canva Sans Semi-Bold"/>
              </a:rPr>
              <a:t>: Final layer with neurons equal to vocabulary length + 1, with </a:t>
            </a:r>
            <a:r>
              <a:rPr lang="en-US" sz="2499" dirty="0" err="1">
                <a:solidFill>
                  <a:srgbClr val="100F0F"/>
                </a:solidFill>
                <a:latin typeface="Canva Sans Semi-Bold"/>
              </a:rPr>
              <a:t>softmax</a:t>
            </a:r>
            <a:r>
              <a:rPr lang="en-US" sz="2499" dirty="0">
                <a:solidFill>
                  <a:srgbClr val="100F0F"/>
                </a:solidFill>
                <a:latin typeface="Canva Sans Semi-Bold"/>
              </a:rPr>
              <a:t> function is used.</a:t>
            </a:r>
          </a:p>
          <a:p>
            <a:pPr marL="342900" indent="-342900">
              <a:lnSpc>
                <a:spcPts val="3499"/>
              </a:lnSpc>
              <a:buFont typeface="Arial" panose="020B0604020202020204" pitchFamily="34" charset="0"/>
              <a:buChar char="•"/>
            </a:pPr>
            <a:r>
              <a:rPr lang="en-US" sz="2499" b="1" dirty="0">
                <a:solidFill>
                  <a:srgbClr val="100F0F"/>
                </a:solidFill>
                <a:latin typeface="Canva Sans Semi-Bold"/>
              </a:rPr>
              <a:t>CTC Layer: </a:t>
            </a:r>
            <a:r>
              <a:rPr lang="en-US" sz="2499" dirty="0">
                <a:solidFill>
                  <a:srgbClr val="100F0F"/>
                </a:solidFill>
                <a:latin typeface="Canva Sans Semi-Bold"/>
              </a:rPr>
              <a:t>Output and labels passed to </a:t>
            </a:r>
            <a:r>
              <a:rPr lang="en-US" sz="2499" dirty="0" err="1">
                <a:solidFill>
                  <a:srgbClr val="100F0F"/>
                </a:solidFill>
                <a:latin typeface="Canva Sans Semi-Bold"/>
              </a:rPr>
              <a:t>CTCLayer</a:t>
            </a:r>
            <a:r>
              <a:rPr lang="en-US" sz="2499" dirty="0">
                <a:solidFill>
                  <a:srgbClr val="100F0F"/>
                </a:solidFill>
                <a:latin typeface="Canva Sans Semi-Bold"/>
              </a:rPr>
              <a:t> for CTC loss calculation.</a:t>
            </a:r>
          </a:p>
          <a:p>
            <a:pPr marL="342900" indent="-342900" algn="just">
              <a:lnSpc>
                <a:spcPts val="3499"/>
              </a:lnSpc>
              <a:buFont typeface="Arial" panose="020B0604020202020204" pitchFamily="34" charset="0"/>
              <a:buChar char="•"/>
            </a:pPr>
            <a:endParaRPr lang="en-US" sz="2499" dirty="0">
              <a:solidFill>
                <a:srgbClr val="100F0F"/>
              </a:solidFill>
              <a:latin typeface="Canva Sans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D6CC"/>
            </a:solidFill>
          </p:spPr>
        </p:sp>
      </p:grpSp>
      <p:grpSp>
        <p:nvGrpSpPr>
          <p:cNvPr id="4" name="Group 4"/>
          <p:cNvGrpSpPr/>
          <p:nvPr/>
        </p:nvGrpSpPr>
        <p:grpSpPr>
          <a:xfrm>
            <a:off x="0" y="0"/>
            <a:ext cx="18288000" cy="10709076"/>
            <a:chOff x="0" y="0"/>
            <a:chExt cx="24384000" cy="14278768"/>
          </a:xfrm>
        </p:grpSpPr>
        <p:sp>
          <p:nvSpPr>
            <p:cNvPr id="5" name="Freeform 5"/>
            <p:cNvSpPr/>
            <p:nvPr/>
          </p:nvSpPr>
          <p:spPr>
            <a:xfrm>
              <a:off x="0" y="0"/>
              <a:ext cx="24384000" cy="14278738"/>
            </a:xfrm>
            <a:custGeom>
              <a:avLst/>
              <a:gdLst/>
              <a:ahLst/>
              <a:cxnLst/>
              <a:rect l="l" t="t" r="r" b="b"/>
              <a:pathLst>
                <a:path w="24384000" h="14278738">
                  <a:moveTo>
                    <a:pt x="0" y="0"/>
                  </a:moveTo>
                  <a:lnTo>
                    <a:pt x="24384000" y="0"/>
                  </a:lnTo>
                  <a:lnTo>
                    <a:pt x="24384000" y="14278738"/>
                  </a:lnTo>
                  <a:lnTo>
                    <a:pt x="0" y="14278738"/>
                  </a:lnTo>
                  <a:close/>
                </a:path>
              </a:pathLst>
            </a:custGeom>
            <a:solidFill>
              <a:srgbClr val="EFECE6"/>
            </a:solidFill>
          </p:spPr>
        </p:sp>
      </p:grpSp>
      <p:sp>
        <p:nvSpPr>
          <p:cNvPr id="7" name="Freeform 7"/>
          <p:cNvSpPr/>
          <p:nvPr/>
        </p:nvSpPr>
        <p:spPr>
          <a:xfrm>
            <a:off x="7621921" y="5554346"/>
            <a:ext cx="10134602" cy="4732654"/>
          </a:xfrm>
          <a:custGeom>
            <a:avLst/>
            <a:gdLst/>
            <a:ahLst/>
            <a:cxnLst/>
            <a:rect l="l" t="t" r="r" b="b"/>
            <a:pathLst>
              <a:path w="10806931" h="4732654">
                <a:moveTo>
                  <a:pt x="0" y="0"/>
                </a:moveTo>
                <a:lnTo>
                  <a:pt x="10806932" y="0"/>
                </a:lnTo>
                <a:lnTo>
                  <a:pt x="10806932" y="4732654"/>
                </a:lnTo>
                <a:lnTo>
                  <a:pt x="0" y="4732654"/>
                </a:lnTo>
                <a:lnTo>
                  <a:pt x="0" y="0"/>
                </a:lnTo>
                <a:close/>
              </a:path>
            </a:pathLst>
          </a:custGeom>
          <a:blipFill>
            <a:blip r:embed="rId3"/>
            <a:stretch>
              <a:fillRect/>
            </a:stretch>
          </a:blipFill>
          <a:ln w="38100" cap="sq">
            <a:solidFill>
              <a:srgbClr val="DDD6CC"/>
            </a:solidFill>
            <a:prstDash val="solid"/>
            <a:miter/>
          </a:ln>
        </p:spPr>
      </p:sp>
      <p:sp>
        <p:nvSpPr>
          <p:cNvPr id="8" name="TextBox 8"/>
          <p:cNvSpPr txBox="1"/>
          <p:nvPr/>
        </p:nvSpPr>
        <p:spPr>
          <a:xfrm>
            <a:off x="320349" y="307510"/>
            <a:ext cx="8846063" cy="476188"/>
          </a:xfrm>
          <a:prstGeom prst="rect">
            <a:avLst/>
          </a:prstGeom>
        </p:spPr>
        <p:txBody>
          <a:bodyPr lIns="0" tIns="0" rIns="0" bIns="0" rtlCol="0" anchor="t">
            <a:spAutoFit/>
          </a:bodyPr>
          <a:lstStyle/>
          <a:p>
            <a:pPr algn="l">
              <a:lnSpc>
                <a:spcPts val="3750"/>
              </a:lnSpc>
            </a:pPr>
            <a:r>
              <a:rPr lang="en-US" sz="3000" u="sng" dirty="0">
                <a:solidFill>
                  <a:srgbClr val="282824"/>
                </a:solidFill>
                <a:latin typeface="Lato Bold"/>
              </a:rPr>
              <a:t>Part2: Creating our Model CRNN  with CTC Loss</a:t>
            </a:r>
          </a:p>
        </p:txBody>
      </p:sp>
      <p:sp>
        <p:nvSpPr>
          <p:cNvPr id="9" name="TextBox 9"/>
          <p:cNvSpPr txBox="1"/>
          <p:nvPr/>
        </p:nvSpPr>
        <p:spPr>
          <a:xfrm>
            <a:off x="320350" y="5554346"/>
            <a:ext cx="7147250" cy="3563091"/>
          </a:xfrm>
          <a:prstGeom prst="rect">
            <a:avLst/>
          </a:prstGeom>
        </p:spPr>
        <p:txBody>
          <a:bodyPr wrap="square" lIns="0" tIns="0" rIns="0" bIns="0" rtlCol="0" anchor="t">
            <a:spAutoFit/>
          </a:bodyPr>
          <a:lstStyle/>
          <a:p>
            <a:pPr algn="just">
              <a:lnSpc>
                <a:spcPts val="3499"/>
              </a:lnSpc>
            </a:pPr>
            <a:r>
              <a:rPr lang="en-US" sz="2499" b="1" dirty="0" err="1">
                <a:solidFill>
                  <a:srgbClr val="100F0F"/>
                </a:solidFill>
                <a:latin typeface="Canva Sans"/>
              </a:rPr>
              <a:t>ctc_batch_cost</a:t>
            </a:r>
            <a:endParaRPr lang="en-US" sz="2499" b="1" dirty="0">
              <a:solidFill>
                <a:srgbClr val="100F0F"/>
              </a:solidFill>
              <a:latin typeface="Canva Sans"/>
            </a:endParaRPr>
          </a:p>
          <a:p>
            <a:pPr algn="just">
              <a:lnSpc>
                <a:spcPts val="3499"/>
              </a:lnSpc>
            </a:pPr>
            <a:r>
              <a:rPr lang="en-US" sz="2499" dirty="0">
                <a:solidFill>
                  <a:srgbClr val="100F0F"/>
                </a:solidFill>
                <a:latin typeface="Canva Sans"/>
              </a:rPr>
              <a:t>Computes the CTC (Connectionist Temporal Classification) loss for a batch of data.</a:t>
            </a:r>
          </a:p>
          <a:p>
            <a:pPr algn="just">
              <a:lnSpc>
                <a:spcPts val="3499"/>
              </a:lnSpc>
            </a:pPr>
            <a:r>
              <a:rPr lang="en-US" sz="2499" dirty="0">
                <a:solidFill>
                  <a:srgbClr val="100F0F"/>
                </a:solidFill>
                <a:latin typeface="Canva Sans"/>
              </a:rPr>
              <a:t>Steps:</a:t>
            </a:r>
          </a:p>
          <a:p>
            <a:pPr marL="539749" lvl="1" indent="-269875" algn="just">
              <a:lnSpc>
                <a:spcPts val="3499"/>
              </a:lnSpc>
              <a:buFont typeface="Arial"/>
              <a:buChar char="•"/>
            </a:pPr>
            <a:r>
              <a:rPr lang="en-US" sz="2499" dirty="0">
                <a:solidFill>
                  <a:srgbClr val="100F0F"/>
                </a:solidFill>
                <a:latin typeface="Canva Sans Semi-Bold"/>
              </a:rPr>
              <a:t>Input Preparation</a:t>
            </a:r>
          </a:p>
          <a:p>
            <a:pPr marL="539749" lvl="1" indent="-269875" algn="just">
              <a:lnSpc>
                <a:spcPts val="3499"/>
              </a:lnSpc>
              <a:buFont typeface="Arial"/>
              <a:buChar char="•"/>
            </a:pPr>
            <a:r>
              <a:rPr lang="en-US" sz="2499" dirty="0">
                <a:solidFill>
                  <a:srgbClr val="100F0F"/>
                </a:solidFill>
                <a:latin typeface="Canva Sans Semi-Bold"/>
              </a:rPr>
              <a:t>Label Transformation (sparse to dense)</a:t>
            </a:r>
          </a:p>
          <a:p>
            <a:pPr marL="539749" lvl="1" indent="-269875" algn="just">
              <a:lnSpc>
                <a:spcPts val="3499"/>
              </a:lnSpc>
              <a:buFont typeface="Arial"/>
              <a:buChar char="•"/>
            </a:pPr>
            <a:r>
              <a:rPr lang="en-US" sz="2499" dirty="0">
                <a:solidFill>
                  <a:srgbClr val="100F0F"/>
                </a:solidFill>
                <a:latin typeface="Canva Sans Semi-Bold"/>
              </a:rPr>
              <a:t>Logits Transformation (Transpose)</a:t>
            </a:r>
          </a:p>
          <a:p>
            <a:pPr marL="539749" lvl="1" indent="-269875" algn="just">
              <a:lnSpc>
                <a:spcPts val="3499"/>
              </a:lnSpc>
              <a:buFont typeface="Arial"/>
              <a:buChar char="•"/>
            </a:pPr>
            <a:r>
              <a:rPr lang="en-US" sz="2499" dirty="0">
                <a:solidFill>
                  <a:srgbClr val="100F0F"/>
                </a:solidFill>
                <a:latin typeface="Canva Sans Semi-Bold"/>
              </a:rPr>
              <a:t>CTC Loss Calculation</a:t>
            </a:r>
          </a:p>
        </p:txBody>
      </p:sp>
      <p:sp>
        <p:nvSpPr>
          <p:cNvPr id="10" name="TextBox 9">
            <a:extLst>
              <a:ext uri="{FF2B5EF4-FFF2-40B4-BE49-F238E27FC236}">
                <a16:creationId xmlns:a16="http://schemas.microsoft.com/office/drawing/2014/main" id="{DB609EC9-357E-7507-B2DF-CCC22690D78C}"/>
              </a:ext>
            </a:extLst>
          </p:cNvPr>
          <p:cNvSpPr txBox="1"/>
          <p:nvPr/>
        </p:nvSpPr>
        <p:spPr>
          <a:xfrm>
            <a:off x="158974" y="1562100"/>
            <a:ext cx="7308625" cy="3546805"/>
          </a:xfrm>
          <a:prstGeom prst="rect">
            <a:avLst/>
          </a:prstGeom>
        </p:spPr>
        <p:txBody>
          <a:bodyPr wrap="square" lIns="0" tIns="0" rIns="0" bIns="0" rtlCol="0" anchor="t">
            <a:spAutoFit/>
          </a:bodyPr>
          <a:lstStyle/>
          <a:p>
            <a:pPr marL="539749" lvl="1" indent="-269875">
              <a:lnSpc>
                <a:spcPts val="3124"/>
              </a:lnSpc>
              <a:buFont typeface="Arial"/>
              <a:buChar char="•"/>
            </a:pPr>
            <a:r>
              <a:rPr lang="en-US" sz="2499" dirty="0">
                <a:solidFill>
                  <a:srgbClr val="282824"/>
                </a:solidFill>
                <a:latin typeface="Lato"/>
              </a:rPr>
              <a:t>A custom layer named ‘</a:t>
            </a:r>
            <a:r>
              <a:rPr lang="en-US" sz="2499" dirty="0" err="1">
                <a:solidFill>
                  <a:srgbClr val="282824"/>
                </a:solidFill>
                <a:latin typeface="Lato Bold"/>
              </a:rPr>
              <a:t>CTCLayer</a:t>
            </a:r>
            <a:r>
              <a:rPr lang="en-US" sz="2499" dirty="0">
                <a:solidFill>
                  <a:srgbClr val="282824"/>
                </a:solidFill>
                <a:latin typeface="Lato Bold"/>
              </a:rPr>
              <a:t>’ </a:t>
            </a:r>
            <a:r>
              <a:rPr lang="en-US" sz="2499" dirty="0">
                <a:solidFill>
                  <a:srgbClr val="282824"/>
                </a:solidFill>
                <a:latin typeface="Lato"/>
              </a:rPr>
              <a:t>is defined to compute CTC loss during model training.</a:t>
            </a:r>
          </a:p>
          <a:p>
            <a:pPr>
              <a:lnSpc>
                <a:spcPts val="3124"/>
              </a:lnSpc>
            </a:pPr>
            <a:endParaRPr lang="en-US" sz="2499" dirty="0">
              <a:solidFill>
                <a:srgbClr val="282824"/>
              </a:solidFill>
              <a:latin typeface="Lato"/>
            </a:endParaRPr>
          </a:p>
          <a:p>
            <a:pPr marL="539749" lvl="1" indent="-269875">
              <a:lnSpc>
                <a:spcPts val="3124"/>
              </a:lnSpc>
              <a:buFont typeface="Arial"/>
              <a:buChar char="•"/>
            </a:pPr>
            <a:r>
              <a:rPr lang="en-US" sz="2499" dirty="0" err="1">
                <a:solidFill>
                  <a:srgbClr val="282824"/>
                </a:solidFill>
                <a:latin typeface="Lato Bold"/>
              </a:rPr>
              <a:t>ctc_batch_cost</a:t>
            </a:r>
            <a:r>
              <a:rPr lang="en-US" sz="2499" dirty="0">
                <a:solidFill>
                  <a:srgbClr val="282824"/>
                </a:solidFill>
                <a:latin typeface="Lato Bold"/>
              </a:rPr>
              <a:t> </a:t>
            </a:r>
            <a:r>
              <a:rPr lang="en-US" sz="2499" dirty="0">
                <a:solidFill>
                  <a:srgbClr val="282824"/>
                </a:solidFill>
                <a:latin typeface="Lato"/>
              </a:rPr>
              <a:t>computes CTC loss for a batch of data and also Handles label conversion and loss calculation.</a:t>
            </a:r>
          </a:p>
          <a:p>
            <a:pPr>
              <a:lnSpc>
                <a:spcPts val="3124"/>
              </a:lnSpc>
            </a:pPr>
            <a:endParaRPr lang="en-US" sz="2499" dirty="0">
              <a:solidFill>
                <a:srgbClr val="282824"/>
              </a:solidFill>
              <a:latin typeface="Lato"/>
            </a:endParaRPr>
          </a:p>
          <a:p>
            <a:pPr marL="539749" lvl="1" indent="-269875">
              <a:lnSpc>
                <a:spcPts val="3124"/>
              </a:lnSpc>
              <a:buFont typeface="Arial"/>
              <a:buChar char="•"/>
            </a:pPr>
            <a:r>
              <a:rPr lang="en-US" sz="2499" b="1" dirty="0" err="1">
                <a:solidFill>
                  <a:srgbClr val="282824"/>
                </a:solidFill>
                <a:latin typeface="Lato Semi-Bold"/>
              </a:rPr>
              <a:t>ctc_label_dense_to_sparse</a:t>
            </a:r>
            <a:r>
              <a:rPr lang="en-US" sz="2499" b="1" dirty="0">
                <a:solidFill>
                  <a:srgbClr val="282824"/>
                </a:solidFill>
                <a:latin typeface="Lato Semi-Bold"/>
              </a:rPr>
              <a:t> </a:t>
            </a:r>
            <a:r>
              <a:rPr lang="en-US" sz="2499" dirty="0">
                <a:solidFill>
                  <a:srgbClr val="282824"/>
                </a:solidFill>
                <a:latin typeface="Lato"/>
              </a:rPr>
              <a:t>Converts dense label representations to sparse format.</a:t>
            </a:r>
          </a:p>
        </p:txBody>
      </p:sp>
      <p:sp>
        <p:nvSpPr>
          <p:cNvPr id="11" name="Freeform 7">
            <a:extLst>
              <a:ext uri="{FF2B5EF4-FFF2-40B4-BE49-F238E27FC236}">
                <a16:creationId xmlns:a16="http://schemas.microsoft.com/office/drawing/2014/main" id="{D57530A9-18A8-2F2E-F053-875DE7F32094}"/>
              </a:ext>
            </a:extLst>
          </p:cNvPr>
          <p:cNvSpPr/>
          <p:nvPr/>
        </p:nvSpPr>
        <p:spPr>
          <a:xfrm>
            <a:off x="7635369" y="1210632"/>
            <a:ext cx="10134601" cy="4132689"/>
          </a:xfrm>
          <a:custGeom>
            <a:avLst/>
            <a:gdLst/>
            <a:ahLst/>
            <a:cxnLst/>
            <a:rect l="l" t="t" r="r" b="b"/>
            <a:pathLst>
              <a:path w="8454609" h="4893450">
                <a:moveTo>
                  <a:pt x="0" y="0"/>
                </a:moveTo>
                <a:lnTo>
                  <a:pt x="8454609" y="0"/>
                </a:lnTo>
                <a:lnTo>
                  <a:pt x="8454609" y="4893450"/>
                </a:lnTo>
                <a:lnTo>
                  <a:pt x="0" y="4893450"/>
                </a:lnTo>
                <a:lnTo>
                  <a:pt x="0" y="0"/>
                </a:lnTo>
                <a:close/>
              </a:path>
            </a:pathLst>
          </a:custGeom>
          <a:blipFill>
            <a:blip r:embed="rId4"/>
            <a:stretch>
              <a:fillRect/>
            </a:stretch>
          </a:blipFill>
        </p:spPr>
        <p:txBody>
          <a:bodyPr/>
          <a:lstStyle/>
          <a:p>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D6CC"/>
            </a:solidFill>
          </p:spPr>
        </p:sp>
      </p:grpSp>
      <p:grpSp>
        <p:nvGrpSpPr>
          <p:cNvPr id="4" name="Group 4"/>
          <p:cNvGrpSpPr/>
          <p:nvPr/>
        </p:nvGrpSpPr>
        <p:grpSpPr>
          <a:xfrm>
            <a:off x="0" y="0"/>
            <a:ext cx="18288000" cy="10709076"/>
            <a:chOff x="0" y="0"/>
            <a:chExt cx="24384000" cy="14278768"/>
          </a:xfrm>
        </p:grpSpPr>
        <p:sp>
          <p:nvSpPr>
            <p:cNvPr id="5" name="Freeform 5"/>
            <p:cNvSpPr/>
            <p:nvPr/>
          </p:nvSpPr>
          <p:spPr>
            <a:xfrm>
              <a:off x="0" y="0"/>
              <a:ext cx="24384000" cy="14278738"/>
            </a:xfrm>
            <a:custGeom>
              <a:avLst/>
              <a:gdLst/>
              <a:ahLst/>
              <a:cxnLst/>
              <a:rect l="l" t="t" r="r" b="b"/>
              <a:pathLst>
                <a:path w="24384000" h="14278738">
                  <a:moveTo>
                    <a:pt x="0" y="0"/>
                  </a:moveTo>
                  <a:lnTo>
                    <a:pt x="24384000" y="0"/>
                  </a:lnTo>
                  <a:lnTo>
                    <a:pt x="24384000" y="14278738"/>
                  </a:lnTo>
                  <a:lnTo>
                    <a:pt x="0" y="14278738"/>
                  </a:lnTo>
                  <a:close/>
                </a:path>
              </a:pathLst>
            </a:custGeom>
            <a:solidFill>
              <a:srgbClr val="EFECE6"/>
            </a:solidFill>
          </p:spPr>
        </p:sp>
      </p:grpSp>
      <p:sp>
        <p:nvSpPr>
          <p:cNvPr id="6" name="Freeform 6"/>
          <p:cNvSpPr/>
          <p:nvPr/>
        </p:nvSpPr>
        <p:spPr>
          <a:xfrm>
            <a:off x="9874763" y="1181271"/>
            <a:ext cx="7330213" cy="8346534"/>
          </a:xfrm>
          <a:custGeom>
            <a:avLst/>
            <a:gdLst/>
            <a:ahLst/>
            <a:cxnLst/>
            <a:rect l="l" t="t" r="r" b="b"/>
            <a:pathLst>
              <a:path w="7330213" h="8346534">
                <a:moveTo>
                  <a:pt x="0" y="0"/>
                </a:moveTo>
                <a:lnTo>
                  <a:pt x="7330213" y="0"/>
                </a:lnTo>
                <a:lnTo>
                  <a:pt x="7330213" y="8346534"/>
                </a:lnTo>
                <a:lnTo>
                  <a:pt x="0" y="8346534"/>
                </a:lnTo>
                <a:lnTo>
                  <a:pt x="0" y="0"/>
                </a:lnTo>
                <a:close/>
              </a:path>
            </a:pathLst>
          </a:custGeom>
          <a:blipFill>
            <a:blip r:embed="rId3"/>
            <a:stretch>
              <a:fillRect/>
            </a:stretch>
          </a:blipFill>
        </p:spPr>
        <p:txBody>
          <a:bodyPr/>
          <a:lstStyle/>
          <a:p>
            <a:endParaRPr lang="en-IN" dirty="0"/>
          </a:p>
        </p:txBody>
      </p:sp>
      <p:sp>
        <p:nvSpPr>
          <p:cNvPr id="7" name="TextBox 7"/>
          <p:cNvSpPr txBox="1"/>
          <p:nvPr/>
        </p:nvSpPr>
        <p:spPr>
          <a:xfrm>
            <a:off x="1028700" y="615021"/>
            <a:ext cx="8846063" cy="476188"/>
          </a:xfrm>
          <a:prstGeom prst="rect">
            <a:avLst/>
          </a:prstGeom>
        </p:spPr>
        <p:txBody>
          <a:bodyPr lIns="0" tIns="0" rIns="0" bIns="0" rtlCol="0" anchor="t">
            <a:spAutoFit/>
          </a:bodyPr>
          <a:lstStyle/>
          <a:p>
            <a:pPr algn="l">
              <a:lnSpc>
                <a:spcPts val="3750"/>
              </a:lnSpc>
            </a:pPr>
            <a:r>
              <a:rPr lang="en-US" sz="3000" u="sng">
                <a:solidFill>
                  <a:srgbClr val="282824"/>
                </a:solidFill>
                <a:latin typeface="Lato Bold"/>
              </a:rPr>
              <a:t>Part2: Creating our Model CRNN  with CTC Loss</a:t>
            </a:r>
          </a:p>
        </p:txBody>
      </p:sp>
      <p:sp>
        <p:nvSpPr>
          <p:cNvPr id="8" name="TextBox 8"/>
          <p:cNvSpPr txBox="1"/>
          <p:nvPr/>
        </p:nvSpPr>
        <p:spPr>
          <a:xfrm>
            <a:off x="577042" y="1706230"/>
            <a:ext cx="9024158" cy="8500340"/>
          </a:xfrm>
          <a:prstGeom prst="rect">
            <a:avLst/>
          </a:prstGeom>
        </p:spPr>
        <p:txBody>
          <a:bodyPr wrap="square" lIns="0" tIns="0" rIns="0" bIns="0" rtlCol="0" anchor="t">
            <a:spAutoFit/>
          </a:bodyPr>
          <a:lstStyle/>
          <a:p>
            <a:pPr>
              <a:lnSpc>
                <a:spcPts val="3499"/>
              </a:lnSpc>
            </a:pPr>
            <a:r>
              <a:rPr lang="en-US" sz="2499" b="1" dirty="0" err="1">
                <a:solidFill>
                  <a:srgbClr val="100F0F"/>
                </a:solidFill>
                <a:latin typeface="Canva Sans"/>
              </a:rPr>
              <a:t>ctc_label_dense_to_sparse</a:t>
            </a:r>
            <a:endParaRPr lang="en-US" sz="2499" b="1" dirty="0">
              <a:solidFill>
                <a:srgbClr val="100F0F"/>
              </a:solidFill>
              <a:latin typeface="Canva Sans"/>
            </a:endParaRPr>
          </a:p>
          <a:p>
            <a:pPr>
              <a:lnSpc>
                <a:spcPts val="3499"/>
              </a:lnSpc>
            </a:pPr>
            <a:endParaRPr lang="en-US" sz="2499" dirty="0">
              <a:solidFill>
                <a:srgbClr val="100F0F"/>
              </a:solidFill>
              <a:latin typeface="Canva Sans"/>
            </a:endParaRPr>
          </a:p>
          <a:p>
            <a:pPr marL="342900" indent="-342900">
              <a:lnSpc>
                <a:spcPts val="3499"/>
              </a:lnSpc>
              <a:buFont typeface="Arial" panose="020B0604020202020204" pitchFamily="34" charset="0"/>
              <a:buChar char="•"/>
            </a:pPr>
            <a:r>
              <a:rPr lang="en-US" sz="2499" dirty="0">
                <a:solidFill>
                  <a:srgbClr val="100F0F"/>
                </a:solidFill>
                <a:latin typeface="Canva Sans"/>
              </a:rPr>
              <a:t>Dense labels refer to a representation where each element in the label sequence corresponds to a specific time step or position</a:t>
            </a:r>
          </a:p>
          <a:p>
            <a:pPr>
              <a:lnSpc>
                <a:spcPts val="3499"/>
              </a:lnSpc>
            </a:pPr>
            <a:endParaRPr lang="en-US" sz="2499" dirty="0">
              <a:solidFill>
                <a:srgbClr val="100F0F"/>
              </a:solidFill>
              <a:latin typeface="Canva Sans"/>
            </a:endParaRPr>
          </a:p>
          <a:p>
            <a:pPr marL="342900" indent="-342900">
              <a:lnSpc>
                <a:spcPts val="3499"/>
              </a:lnSpc>
              <a:buFont typeface="Arial" panose="020B0604020202020204" pitchFamily="34" charset="0"/>
              <a:buChar char="•"/>
            </a:pPr>
            <a:r>
              <a:rPr lang="en-US" sz="2499" dirty="0">
                <a:solidFill>
                  <a:srgbClr val="100F0F"/>
                </a:solidFill>
                <a:latin typeface="Canva Sans"/>
              </a:rPr>
              <a:t>Sparse labels represent sequences with variable lengths more efficiently. Instead of explicitly representing every element in the sequence, sparse labels store only the non-zero elements and their corresponding indices.</a:t>
            </a:r>
          </a:p>
          <a:p>
            <a:pPr marL="342900" indent="-342900">
              <a:lnSpc>
                <a:spcPts val="3499"/>
              </a:lnSpc>
              <a:buFont typeface="Arial" panose="020B0604020202020204" pitchFamily="34" charset="0"/>
              <a:buChar char="•"/>
            </a:pPr>
            <a:endParaRPr lang="en-US" sz="2499" dirty="0">
              <a:solidFill>
                <a:srgbClr val="100F0F"/>
              </a:solidFill>
              <a:latin typeface="Canva Sans"/>
            </a:endParaRPr>
          </a:p>
          <a:p>
            <a:pPr marL="342900" indent="-342900">
              <a:lnSpc>
                <a:spcPts val="3499"/>
              </a:lnSpc>
              <a:buFont typeface="Arial" panose="020B0604020202020204" pitchFamily="34" charset="0"/>
              <a:buChar char="•"/>
            </a:pPr>
            <a:r>
              <a:rPr lang="en-US" sz="2499" dirty="0">
                <a:solidFill>
                  <a:srgbClr val="100F0F"/>
                </a:solidFill>
                <a:latin typeface="Canva Sans"/>
              </a:rPr>
              <a:t>Converts dense label representations to sparse representations required for CTC loss calculation.</a:t>
            </a:r>
          </a:p>
          <a:p>
            <a:pPr>
              <a:lnSpc>
                <a:spcPts val="3499"/>
              </a:lnSpc>
            </a:pPr>
            <a:endParaRPr lang="en-US" sz="2499" dirty="0">
              <a:solidFill>
                <a:srgbClr val="100F0F"/>
              </a:solidFill>
              <a:latin typeface="Canva Sans"/>
            </a:endParaRPr>
          </a:p>
          <a:p>
            <a:pPr>
              <a:lnSpc>
                <a:spcPts val="3499"/>
              </a:lnSpc>
            </a:pPr>
            <a:r>
              <a:rPr lang="en-US" sz="2499" dirty="0">
                <a:solidFill>
                  <a:srgbClr val="100F0F"/>
                </a:solidFill>
                <a:latin typeface="Canva Sans"/>
              </a:rPr>
              <a:t>Steps:</a:t>
            </a:r>
          </a:p>
          <a:p>
            <a:pPr marL="539749" lvl="1" indent="-269875">
              <a:lnSpc>
                <a:spcPts val="3499"/>
              </a:lnSpc>
              <a:buFont typeface="Arial"/>
              <a:buChar char="•"/>
            </a:pPr>
            <a:r>
              <a:rPr lang="en-US" sz="2499" dirty="0">
                <a:solidFill>
                  <a:srgbClr val="100F0F"/>
                </a:solidFill>
                <a:latin typeface="Canva Sans Semi-Bold"/>
              </a:rPr>
              <a:t>Label Transformation</a:t>
            </a:r>
          </a:p>
          <a:p>
            <a:pPr marL="539749" lvl="1" indent="-269875">
              <a:lnSpc>
                <a:spcPts val="3499"/>
              </a:lnSpc>
              <a:buFont typeface="Arial"/>
              <a:buChar char="•"/>
            </a:pPr>
            <a:r>
              <a:rPr lang="en-US" sz="2499" dirty="0">
                <a:solidFill>
                  <a:srgbClr val="100F0F"/>
                </a:solidFill>
                <a:latin typeface="Canva Sans Semi-Bold"/>
              </a:rPr>
              <a:t>Creating a Dense Mask</a:t>
            </a:r>
          </a:p>
          <a:p>
            <a:pPr marL="539749" lvl="1" indent="-269875">
              <a:lnSpc>
                <a:spcPts val="3499"/>
              </a:lnSpc>
              <a:buFont typeface="Arial"/>
              <a:buChar char="•"/>
            </a:pPr>
            <a:r>
              <a:rPr lang="en-US" sz="2499" dirty="0">
                <a:solidFill>
                  <a:srgbClr val="100F0F"/>
                </a:solidFill>
                <a:latin typeface="Canva Sans Semi-Bold"/>
              </a:rPr>
              <a:t>Index Calculation</a:t>
            </a:r>
          </a:p>
          <a:p>
            <a:pPr marL="539749" lvl="1" indent="-269875">
              <a:lnSpc>
                <a:spcPts val="3499"/>
              </a:lnSpc>
              <a:buFont typeface="Arial"/>
              <a:buChar char="•"/>
            </a:pPr>
            <a:r>
              <a:rPr lang="en-US" sz="2499" dirty="0">
                <a:solidFill>
                  <a:srgbClr val="100F0F"/>
                </a:solidFill>
                <a:latin typeface="Canva Sans Semi-Bold"/>
              </a:rPr>
              <a:t>Constructing Sparse tensor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D6CC"/>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CE6"/>
            </a:solidFill>
          </p:spPr>
        </p:sp>
      </p:grpSp>
      <p:sp>
        <p:nvSpPr>
          <p:cNvPr id="6" name="Freeform 6"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7" name="Group 7"/>
          <p:cNvGrpSpPr/>
          <p:nvPr/>
        </p:nvGrpSpPr>
        <p:grpSpPr>
          <a:xfrm>
            <a:off x="9525" y="-106972"/>
            <a:ext cx="18288000" cy="10287000"/>
            <a:chOff x="0" y="0"/>
            <a:chExt cx="24384000" cy="13716000"/>
          </a:xfrm>
        </p:grpSpPr>
        <p:sp>
          <p:nvSpPr>
            <p:cNvPr id="8" name="Freeform 8"/>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CE6">
                <a:alpha val="84706"/>
              </a:srgbClr>
            </a:solidFill>
          </p:spPr>
        </p:sp>
      </p:grpSp>
      <p:sp>
        <p:nvSpPr>
          <p:cNvPr id="9" name="Freeform 9"/>
          <p:cNvSpPr/>
          <p:nvPr/>
        </p:nvSpPr>
        <p:spPr>
          <a:xfrm>
            <a:off x="1565925" y="1175924"/>
            <a:ext cx="9907593" cy="1897199"/>
          </a:xfrm>
          <a:custGeom>
            <a:avLst/>
            <a:gdLst/>
            <a:ahLst/>
            <a:cxnLst/>
            <a:rect l="l" t="t" r="r" b="b"/>
            <a:pathLst>
              <a:path w="9907593" h="1897199">
                <a:moveTo>
                  <a:pt x="0" y="0"/>
                </a:moveTo>
                <a:lnTo>
                  <a:pt x="9907594" y="0"/>
                </a:lnTo>
                <a:lnTo>
                  <a:pt x="9907594" y="1897199"/>
                </a:lnTo>
                <a:lnTo>
                  <a:pt x="0" y="1897199"/>
                </a:lnTo>
                <a:lnTo>
                  <a:pt x="0" y="0"/>
                </a:lnTo>
                <a:close/>
              </a:path>
            </a:pathLst>
          </a:custGeom>
          <a:blipFill>
            <a:blip r:embed="rId4"/>
            <a:stretch>
              <a:fillRect/>
            </a:stretch>
          </a:blipFill>
        </p:spPr>
      </p:sp>
      <p:sp>
        <p:nvSpPr>
          <p:cNvPr id="10" name="TextBox 10"/>
          <p:cNvSpPr txBox="1"/>
          <p:nvPr/>
        </p:nvSpPr>
        <p:spPr>
          <a:xfrm>
            <a:off x="1028700" y="552512"/>
            <a:ext cx="8846063" cy="476188"/>
          </a:xfrm>
          <a:prstGeom prst="rect">
            <a:avLst/>
          </a:prstGeom>
        </p:spPr>
        <p:txBody>
          <a:bodyPr lIns="0" tIns="0" rIns="0" bIns="0" rtlCol="0" anchor="t">
            <a:spAutoFit/>
          </a:bodyPr>
          <a:lstStyle/>
          <a:p>
            <a:pPr algn="l">
              <a:lnSpc>
                <a:spcPts val="3750"/>
              </a:lnSpc>
            </a:pPr>
            <a:r>
              <a:rPr lang="en-US" sz="3000" u="sng">
                <a:solidFill>
                  <a:srgbClr val="282824"/>
                </a:solidFill>
                <a:latin typeface="Lato Bold"/>
              </a:rPr>
              <a:t>Part3: Model Training</a:t>
            </a:r>
          </a:p>
        </p:txBody>
      </p:sp>
      <p:sp>
        <p:nvSpPr>
          <p:cNvPr id="11" name="TextBox 11"/>
          <p:cNvSpPr txBox="1"/>
          <p:nvPr/>
        </p:nvSpPr>
        <p:spPr>
          <a:xfrm>
            <a:off x="1443142" y="3236668"/>
            <a:ext cx="16443070" cy="3511042"/>
          </a:xfrm>
          <a:prstGeom prst="rect">
            <a:avLst/>
          </a:prstGeom>
        </p:spPr>
        <p:txBody>
          <a:bodyPr lIns="0" tIns="0" rIns="0" bIns="0" rtlCol="0" anchor="t">
            <a:spAutoFit/>
          </a:bodyPr>
          <a:lstStyle/>
          <a:p>
            <a:pPr marL="541908" lvl="1" indent="-270954">
              <a:lnSpc>
                <a:spcPts val="4015"/>
              </a:lnSpc>
              <a:buFont typeface="Arial"/>
              <a:buChar char="•"/>
            </a:pPr>
            <a:r>
              <a:rPr lang="en-US" sz="2509">
                <a:solidFill>
                  <a:srgbClr val="000000"/>
                </a:solidFill>
                <a:latin typeface="Lato Bold"/>
              </a:rPr>
              <a:t>EPOCHS : This means that the entire training dataset will be passed through the model 100 times. Each pass through the dataset allows the model to learn more about the features and improve its accuracy.</a:t>
            </a:r>
          </a:p>
          <a:p>
            <a:pPr>
              <a:lnSpc>
                <a:spcPts val="4015"/>
              </a:lnSpc>
            </a:pPr>
            <a:endParaRPr lang="en-US" sz="2509">
              <a:solidFill>
                <a:srgbClr val="000000"/>
              </a:solidFill>
              <a:latin typeface="Lato Bold"/>
            </a:endParaRPr>
          </a:p>
          <a:p>
            <a:pPr marL="541908" lvl="1" indent="-270954">
              <a:lnSpc>
                <a:spcPts val="4015"/>
              </a:lnSpc>
              <a:buFont typeface="Arial"/>
              <a:buChar char="•"/>
            </a:pPr>
            <a:r>
              <a:rPr lang="en-US" sz="2509">
                <a:solidFill>
                  <a:srgbClr val="000000"/>
                </a:solidFill>
                <a:latin typeface="Lato Bold"/>
              </a:rPr>
              <a:t>EARLY STOPPING PATIENCE: If the validation loss does not improve until 10 more epochs, then the training IN Early stopping  will stop early to save cost and avoid overfitting</a:t>
            </a:r>
          </a:p>
          <a:p>
            <a:pPr>
              <a:lnSpc>
                <a:spcPts val="4015"/>
              </a:lnSpc>
            </a:pPr>
            <a:endParaRPr lang="en-US" sz="2509">
              <a:solidFill>
                <a:srgbClr val="000000"/>
              </a:solidFill>
              <a:latin typeface="Lato Bold"/>
            </a:endParaRPr>
          </a:p>
          <a:p>
            <a:pPr algn="l">
              <a:lnSpc>
                <a:spcPts val="4015"/>
              </a:lnSpc>
            </a:pPr>
            <a:endParaRPr lang="en-US" sz="2509">
              <a:solidFill>
                <a:srgbClr val="000000"/>
              </a:solidFill>
              <a:latin typeface="Lato Bold"/>
            </a:endParaRPr>
          </a:p>
        </p:txBody>
      </p:sp>
      <p:sp>
        <p:nvSpPr>
          <p:cNvPr id="12" name="Freeform 12"/>
          <p:cNvSpPr/>
          <p:nvPr/>
        </p:nvSpPr>
        <p:spPr>
          <a:xfrm>
            <a:off x="1565925" y="6048093"/>
            <a:ext cx="12645326" cy="1833478"/>
          </a:xfrm>
          <a:custGeom>
            <a:avLst/>
            <a:gdLst/>
            <a:ahLst/>
            <a:cxnLst/>
            <a:rect l="l" t="t" r="r" b="b"/>
            <a:pathLst>
              <a:path w="12645326" h="1833478">
                <a:moveTo>
                  <a:pt x="0" y="0"/>
                </a:moveTo>
                <a:lnTo>
                  <a:pt x="12645326" y="0"/>
                </a:lnTo>
                <a:lnTo>
                  <a:pt x="12645326" y="1833478"/>
                </a:lnTo>
                <a:lnTo>
                  <a:pt x="0" y="1833478"/>
                </a:lnTo>
                <a:lnTo>
                  <a:pt x="0" y="0"/>
                </a:lnTo>
                <a:close/>
              </a:path>
            </a:pathLst>
          </a:custGeom>
          <a:blipFill>
            <a:blip r:embed="rId5"/>
            <a:stretch>
              <a:fillRect/>
            </a:stretch>
          </a:blipFill>
        </p:spPr>
      </p:sp>
      <p:sp>
        <p:nvSpPr>
          <p:cNvPr id="13" name="TextBox 13"/>
          <p:cNvSpPr txBox="1"/>
          <p:nvPr/>
        </p:nvSpPr>
        <p:spPr>
          <a:xfrm>
            <a:off x="1443142" y="8005396"/>
            <a:ext cx="16844858" cy="1930470"/>
          </a:xfrm>
          <a:prstGeom prst="rect">
            <a:avLst/>
          </a:prstGeom>
        </p:spPr>
        <p:txBody>
          <a:bodyPr lIns="0" tIns="0" rIns="0" bIns="0" rtlCol="0" anchor="t">
            <a:spAutoFit/>
          </a:bodyPr>
          <a:lstStyle/>
          <a:p>
            <a:pPr marL="542056" lvl="1" indent="-271028">
              <a:lnSpc>
                <a:spcPts val="3891"/>
              </a:lnSpc>
              <a:buFont typeface="Arial"/>
              <a:buChar char="•"/>
            </a:pPr>
            <a:r>
              <a:rPr lang="en-US" sz="2510">
                <a:solidFill>
                  <a:srgbClr val="000000"/>
                </a:solidFill>
                <a:latin typeface="Lato Bold"/>
              </a:rPr>
              <a:t>MONITOR: keeps an eye on validation loss</a:t>
            </a:r>
          </a:p>
          <a:p>
            <a:pPr>
              <a:lnSpc>
                <a:spcPts val="3891"/>
              </a:lnSpc>
            </a:pPr>
            <a:endParaRPr lang="en-US" sz="2510">
              <a:solidFill>
                <a:srgbClr val="000000"/>
              </a:solidFill>
              <a:latin typeface="Lato Bold"/>
            </a:endParaRPr>
          </a:p>
          <a:p>
            <a:pPr marL="542056" lvl="1" indent="-271028">
              <a:lnSpc>
                <a:spcPts val="3891"/>
              </a:lnSpc>
              <a:buFont typeface="Arial"/>
              <a:buChar char="•"/>
            </a:pPr>
            <a:r>
              <a:rPr lang="en-US" sz="2510">
                <a:solidFill>
                  <a:srgbClr val="000000"/>
                </a:solidFill>
                <a:latin typeface="Lato Bold"/>
              </a:rPr>
              <a:t>RESTORE BEST WEIGHTS: When training is stopped early, this option ensures that the model's weights are rolled back to where it performed the best on the validation loss.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4535"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D6CC"/>
            </a:solidFill>
          </p:spPr>
        </p:sp>
      </p:grpSp>
      <p:grpSp>
        <p:nvGrpSpPr>
          <p:cNvPr id="4" name="Group 4"/>
          <p:cNvGrpSpPr/>
          <p:nvPr/>
        </p:nvGrpSpPr>
        <p:grpSpPr>
          <a:xfrm>
            <a:off x="-134535"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CE6"/>
            </a:solidFill>
          </p:spPr>
        </p:sp>
      </p:grpSp>
      <p:sp>
        <p:nvSpPr>
          <p:cNvPr id="6" name="Freeform 6" descr="preencoded.png"/>
          <p:cNvSpPr/>
          <p:nvPr/>
        </p:nvSpPr>
        <p:spPr>
          <a:xfrm>
            <a:off x="-13453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7" name="Group 7"/>
          <p:cNvGrpSpPr/>
          <p:nvPr/>
        </p:nvGrpSpPr>
        <p:grpSpPr>
          <a:xfrm>
            <a:off x="0" y="189767"/>
            <a:ext cx="18288000" cy="10287000"/>
            <a:chOff x="0" y="0"/>
            <a:chExt cx="24384000" cy="13716000"/>
          </a:xfrm>
        </p:grpSpPr>
        <p:sp>
          <p:nvSpPr>
            <p:cNvPr id="8" name="Freeform 8"/>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CE6">
                <a:alpha val="84706"/>
              </a:srgbClr>
            </a:solidFill>
          </p:spPr>
        </p:sp>
      </p:grpSp>
      <p:sp>
        <p:nvSpPr>
          <p:cNvPr id="9" name="Freeform 9"/>
          <p:cNvSpPr/>
          <p:nvPr/>
        </p:nvSpPr>
        <p:spPr>
          <a:xfrm>
            <a:off x="163286" y="316262"/>
            <a:ext cx="8221706" cy="3665008"/>
          </a:xfrm>
          <a:custGeom>
            <a:avLst/>
            <a:gdLst/>
            <a:ahLst/>
            <a:cxnLst/>
            <a:rect l="l" t="t" r="r" b="b"/>
            <a:pathLst>
              <a:path w="8221706" h="3665008">
                <a:moveTo>
                  <a:pt x="0" y="0"/>
                </a:moveTo>
                <a:lnTo>
                  <a:pt x="8221706" y="0"/>
                </a:lnTo>
                <a:lnTo>
                  <a:pt x="8221706" y="3665008"/>
                </a:lnTo>
                <a:lnTo>
                  <a:pt x="0" y="3665008"/>
                </a:lnTo>
                <a:lnTo>
                  <a:pt x="0" y="0"/>
                </a:lnTo>
                <a:close/>
              </a:path>
            </a:pathLst>
          </a:custGeom>
          <a:blipFill>
            <a:blip r:embed="rId4"/>
            <a:stretch>
              <a:fillRect l="-177" r="-177"/>
            </a:stretch>
          </a:blipFill>
        </p:spPr>
      </p:sp>
      <p:sp>
        <p:nvSpPr>
          <p:cNvPr id="10" name="TextBox 10"/>
          <p:cNvSpPr txBox="1"/>
          <p:nvPr/>
        </p:nvSpPr>
        <p:spPr>
          <a:xfrm>
            <a:off x="0" y="3962220"/>
            <a:ext cx="17843046" cy="2460030"/>
          </a:xfrm>
          <a:prstGeom prst="rect">
            <a:avLst/>
          </a:prstGeom>
        </p:spPr>
        <p:txBody>
          <a:bodyPr lIns="0" tIns="0" rIns="0" bIns="0" rtlCol="0" anchor="t">
            <a:spAutoFit/>
          </a:bodyPr>
          <a:lstStyle/>
          <a:p>
            <a:pPr>
              <a:lnSpc>
                <a:spcPts val="3235"/>
              </a:lnSpc>
            </a:pPr>
            <a:endParaRPr/>
          </a:p>
          <a:p>
            <a:pPr marL="558751" lvl="1" indent="-279376">
              <a:lnSpc>
                <a:spcPts val="3235"/>
              </a:lnSpc>
              <a:buFont typeface="Arial"/>
              <a:buChar char="•"/>
            </a:pPr>
            <a:r>
              <a:rPr lang="en-US" sz="2588">
                <a:solidFill>
                  <a:srgbClr val="000000"/>
                </a:solidFill>
                <a:latin typeface="Lato Bold"/>
              </a:rPr>
              <a:t>ADAM OPTIMISER is a popular optimizer used in training neural networks; it adjusts the weights of the model to minimize the loss.</a:t>
            </a:r>
          </a:p>
          <a:p>
            <a:pPr>
              <a:lnSpc>
                <a:spcPts val="3235"/>
              </a:lnSpc>
            </a:pPr>
            <a:endParaRPr lang="en-US" sz="2588">
              <a:solidFill>
                <a:srgbClr val="000000"/>
              </a:solidFill>
              <a:latin typeface="Lato Bold"/>
            </a:endParaRPr>
          </a:p>
          <a:p>
            <a:pPr marL="558751" lvl="1" indent="-279376">
              <a:lnSpc>
                <a:spcPts val="3235"/>
              </a:lnSpc>
              <a:buFont typeface="Arial"/>
              <a:buChar char="•"/>
            </a:pPr>
            <a:r>
              <a:rPr lang="en-US" sz="2588">
                <a:solidFill>
                  <a:srgbClr val="000000"/>
                </a:solidFill>
                <a:latin typeface="Lato Bold"/>
              </a:rPr>
              <a:t>LOSS is calculated during model building itself, because we added CTC layer in architecture which calculated loss as well as predicted output.</a:t>
            </a:r>
          </a:p>
        </p:txBody>
      </p:sp>
      <p:sp>
        <p:nvSpPr>
          <p:cNvPr id="11" name="Freeform 11"/>
          <p:cNvSpPr/>
          <p:nvPr/>
        </p:nvSpPr>
        <p:spPr>
          <a:xfrm>
            <a:off x="163286" y="7115050"/>
            <a:ext cx="5844845" cy="1322737"/>
          </a:xfrm>
          <a:custGeom>
            <a:avLst/>
            <a:gdLst/>
            <a:ahLst/>
            <a:cxnLst/>
            <a:rect l="l" t="t" r="r" b="b"/>
            <a:pathLst>
              <a:path w="5844845" h="1322737">
                <a:moveTo>
                  <a:pt x="0" y="0"/>
                </a:moveTo>
                <a:lnTo>
                  <a:pt x="5844845" y="0"/>
                </a:lnTo>
                <a:lnTo>
                  <a:pt x="5844845" y="1322738"/>
                </a:lnTo>
                <a:lnTo>
                  <a:pt x="0" y="1322738"/>
                </a:lnTo>
                <a:lnTo>
                  <a:pt x="0" y="0"/>
                </a:lnTo>
                <a:close/>
              </a:path>
            </a:pathLst>
          </a:custGeom>
          <a:blipFill>
            <a:blip r:embed="rId5"/>
            <a:stretch>
              <a:fillRect t="-44141"/>
            </a:stretch>
          </a:blipFill>
        </p:spPr>
      </p:sp>
      <p:sp>
        <p:nvSpPr>
          <p:cNvPr id="12" name="TextBox 12"/>
          <p:cNvSpPr txBox="1"/>
          <p:nvPr/>
        </p:nvSpPr>
        <p:spPr>
          <a:xfrm>
            <a:off x="0" y="8809799"/>
            <a:ext cx="18288000" cy="868427"/>
          </a:xfrm>
          <a:prstGeom prst="rect">
            <a:avLst/>
          </a:prstGeom>
        </p:spPr>
        <p:txBody>
          <a:bodyPr lIns="0" tIns="0" rIns="0" bIns="0" rtlCol="0" anchor="t">
            <a:spAutoFit/>
          </a:bodyPr>
          <a:lstStyle/>
          <a:p>
            <a:pPr marL="590217" lvl="1" indent="-295108">
              <a:lnSpc>
                <a:spcPts val="3417"/>
              </a:lnSpc>
              <a:buFont typeface="Arial"/>
              <a:buChar char="•"/>
            </a:pPr>
            <a:r>
              <a:rPr lang="en-US" sz="2733">
                <a:solidFill>
                  <a:srgbClr val="000000"/>
                </a:solidFill>
                <a:latin typeface="Lato Bold"/>
              </a:rPr>
              <a:t>TRAIN_LOSS stores the loss on the training dataset after each epoch, while VAL_LOSS stores the loss on the validation dataset after each epoch in the history variable.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D6CC"/>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CE6"/>
            </a:solidFill>
          </p:spPr>
        </p:sp>
      </p:grpSp>
      <p:sp>
        <p:nvSpPr>
          <p:cNvPr id="6" name="Freeform 6"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7" name="Group 7"/>
          <p:cNvGrpSpPr/>
          <p:nvPr/>
        </p:nvGrpSpPr>
        <p:grpSpPr>
          <a:xfrm>
            <a:off x="-9525" y="0"/>
            <a:ext cx="18288000" cy="10287000"/>
            <a:chOff x="0" y="0"/>
            <a:chExt cx="24384000" cy="13716000"/>
          </a:xfrm>
        </p:grpSpPr>
        <p:sp>
          <p:nvSpPr>
            <p:cNvPr id="8" name="Freeform 8"/>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CE6">
                <a:alpha val="84706"/>
              </a:srgbClr>
            </a:solidFill>
          </p:spPr>
        </p:sp>
      </p:grpSp>
      <p:sp>
        <p:nvSpPr>
          <p:cNvPr id="9" name="TextBox 9"/>
          <p:cNvSpPr txBox="1"/>
          <p:nvPr/>
        </p:nvSpPr>
        <p:spPr>
          <a:xfrm>
            <a:off x="1028700" y="552494"/>
            <a:ext cx="7687938" cy="476206"/>
          </a:xfrm>
          <a:prstGeom prst="rect">
            <a:avLst/>
          </a:prstGeom>
        </p:spPr>
        <p:txBody>
          <a:bodyPr lIns="0" tIns="0" rIns="0" bIns="0" rtlCol="0" anchor="t">
            <a:spAutoFit/>
          </a:bodyPr>
          <a:lstStyle/>
          <a:p>
            <a:pPr algn="l">
              <a:lnSpc>
                <a:spcPts val="3750"/>
              </a:lnSpc>
            </a:pPr>
            <a:endParaRPr/>
          </a:p>
        </p:txBody>
      </p:sp>
      <p:sp>
        <p:nvSpPr>
          <p:cNvPr id="10" name="Freeform 10"/>
          <p:cNvSpPr/>
          <p:nvPr/>
        </p:nvSpPr>
        <p:spPr>
          <a:xfrm>
            <a:off x="3521313" y="2120205"/>
            <a:ext cx="10129398" cy="7446735"/>
          </a:xfrm>
          <a:custGeom>
            <a:avLst/>
            <a:gdLst/>
            <a:ahLst/>
            <a:cxnLst/>
            <a:rect l="l" t="t" r="r" b="b"/>
            <a:pathLst>
              <a:path w="10129398" h="7446735">
                <a:moveTo>
                  <a:pt x="0" y="0"/>
                </a:moveTo>
                <a:lnTo>
                  <a:pt x="10129399" y="0"/>
                </a:lnTo>
                <a:lnTo>
                  <a:pt x="10129399" y="7446735"/>
                </a:lnTo>
                <a:lnTo>
                  <a:pt x="0" y="7446735"/>
                </a:lnTo>
                <a:lnTo>
                  <a:pt x="0" y="0"/>
                </a:lnTo>
                <a:close/>
              </a:path>
            </a:pathLst>
          </a:custGeom>
          <a:blipFill>
            <a:blip r:embed="rId4"/>
            <a:stretch>
              <a:fillRect l="-7309" t="-18" b="-18"/>
            </a:stretch>
          </a:blipFill>
        </p:spPr>
      </p:sp>
      <p:sp>
        <p:nvSpPr>
          <p:cNvPr id="11" name="TextBox 11"/>
          <p:cNvSpPr txBox="1"/>
          <p:nvPr/>
        </p:nvSpPr>
        <p:spPr>
          <a:xfrm>
            <a:off x="0" y="552494"/>
            <a:ext cx="17959230" cy="822754"/>
          </a:xfrm>
          <a:prstGeom prst="rect">
            <a:avLst/>
          </a:prstGeom>
        </p:spPr>
        <p:txBody>
          <a:bodyPr lIns="0" tIns="0" rIns="0" bIns="0" rtlCol="0" anchor="t">
            <a:spAutoFit/>
          </a:bodyPr>
          <a:lstStyle/>
          <a:p>
            <a:pPr algn="ctr">
              <a:lnSpc>
                <a:spcPts val="3270"/>
              </a:lnSpc>
              <a:spcBef>
                <a:spcPct val="0"/>
              </a:spcBef>
            </a:pPr>
            <a:r>
              <a:rPr lang="en-US" sz="2616">
                <a:solidFill>
                  <a:srgbClr val="000000"/>
                </a:solidFill>
                <a:latin typeface="Lato Bold"/>
              </a:rPr>
              <a:t>we run the code till epoch  45, because after 45 till 10 more epochs (early_stopping_patience = 10) i.e. epoch number 45 to epoch number 55 the validation loss keeps fluctuating but its value does not become less than 0.0161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83778"/>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D6CC"/>
            </a:solidFill>
          </p:spPr>
        </p:sp>
      </p:grpSp>
      <p:grpSp>
        <p:nvGrpSpPr>
          <p:cNvPr id="4" name="Group 4"/>
          <p:cNvGrpSpPr/>
          <p:nvPr/>
        </p:nvGrpSpPr>
        <p:grpSpPr>
          <a:xfrm>
            <a:off x="-9525" y="0"/>
            <a:ext cx="18288000" cy="10970778"/>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CE6"/>
            </a:solidFill>
          </p:spPr>
        </p:sp>
      </p:grpSp>
      <p:sp>
        <p:nvSpPr>
          <p:cNvPr id="8" name="Freeform 8"/>
          <p:cNvSpPr/>
          <p:nvPr/>
        </p:nvSpPr>
        <p:spPr>
          <a:xfrm>
            <a:off x="8206180" y="1446992"/>
            <a:ext cx="9826745" cy="6075087"/>
          </a:xfrm>
          <a:custGeom>
            <a:avLst/>
            <a:gdLst/>
            <a:ahLst/>
            <a:cxnLst/>
            <a:rect l="l" t="t" r="r" b="b"/>
            <a:pathLst>
              <a:path w="10202645" h="5957439">
                <a:moveTo>
                  <a:pt x="0" y="0"/>
                </a:moveTo>
                <a:lnTo>
                  <a:pt x="10202645" y="0"/>
                </a:lnTo>
                <a:lnTo>
                  <a:pt x="10202645" y="5957439"/>
                </a:lnTo>
                <a:lnTo>
                  <a:pt x="0" y="5957439"/>
                </a:lnTo>
                <a:lnTo>
                  <a:pt x="0" y="0"/>
                </a:lnTo>
                <a:close/>
              </a:path>
            </a:pathLst>
          </a:custGeom>
          <a:blipFill>
            <a:blip r:embed="rId3"/>
            <a:stretch>
              <a:fillRect/>
            </a:stretch>
          </a:blipFill>
        </p:spPr>
      </p:sp>
      <p:sp>
        <p:nvSpPr>
          <p:cNvPr id="9" name="TextBox 9"/>
          <p:cNvSpPr txBox="1"/>
          <p:nvPr/>
        </p:nvSpPr>
        <p:spPr>
          <a:xfrm>
            <a:off x="397112" y="1536064"/>
            <a:ext cx="7809067" cy="4325543"/>
          </a:xfrm>
          <a:prstGeom prst="rect">
            <a:avLst/>
          </a:prstGeom>
        </p:spPr>
        <p:txBody>
          <a:bodyPr lIns="0" tIns="0" rIns="0" bIns="0" rtlCol="0" anchor="t">
            <a:spAutoFit/>
          </a:bodyPr>
          <a:lstStyle/>
          <a:p>
            <a:pPr marL="587848" lvl="1" indent="-293924">
              <a:lnSpc>
                <a:spcPts val="3403"/>
              </a:lnSpc>
              <a:buFont typeface="Arial"/>
              <a:buChar char="•"/>
            </a:pPr>
            <a:r>
              <a:rPr lang="en-US" sz="2722" dirty="0">
                <a:solidFill>
                  <a:srgbClr val="000000"/>
                </a:solidFill>
                <a:latin typeface="Lato Bold"/>
              </a:rPr>
              <a:t>DECODING</a:t>
            </a:r>
          </a:p>
          <a:p>
            <a:pPr>
              <a:lnSpc>
                <a:spcPts val="3403"/>
              </a:lnSpc>
            </a:pPr>
            <a:endParaRPr lang="en-US" sz="2722" dirty="0">
              <a:solidFill>
                <a:srgbClr val="000000"/>
              </a:solidFill>
              <a:latin typeface="Lato Bold"/>
            </a:endParaRPr>
          </a:p>
          <a:p>
            <a:pPr>
              <a:lnSpc>
                <a:spcPts val="3403"/>
              </a:lnSpc>
            </a:pPr>
            <a:r>
              <a:rPr lang="en-US" sz="2722" dirty="0">
                <a:solidFill>
                  <a:srgbClr val="000000"/>
                </a:solidFill>
                <a:latin typeface="Lato Bold"/>
              </a:rPr>
              <a:t> 1. If greedy is True, the function uses the greedy decoder (</a:t>
            </a:r>
            <a:r>
              <a:rPr lang="en-US" sz="2722" dirty="0" err="1">
                <a:solidFill>
                  <a:srgbClr val="000000"/>
                </a:solidFill>
                <a:latin typeface="Lato Bold"/>
              </a:rPr>
              <a:t>ctc_greedy_decoder</a:t>
            </a:r>
            <a:r>
              <a:rPr lang="en-US" sz="2722" dirty="0">
                <a:solidFill>
                  <a:srgbClr val="000000"/>
                </a:solidFill>
                <a:latin typeface="Lato Bold"/>
              </a:rPr>
              <a:t>), which simply picks the most probable next step at each timestep.</a:t>
            </a:r>
          </a:p>
          <a:p>
            <a:pPr>
              <a:lnSpc>
                <a:spcPts val="3404"/>
              </a:lnSpc>
            </a:pPr>
            <a:endParaRPr lang="en-US" sz="2722" dirty="0">
              <a:solidFill>
                <a:srgbClr val="000000"/>
              </a:solidFill>
              <a:latin typeface="Lato Bold"/>
            </a:endParaRPr>
          </a:p>
          <a:p>
            <a:pPr>
              <a:lnSpc>
                <a:spcPts val="3404"/>
              </a:lnSpc>
            </a:pPr>
            <a:r>
              <a:rPr lang="en-US" sz="2722" dirty="0">
                <a:solidFill>
                  <a:srgbClr val="000000"/>
                </a:solidFill>
                <a:latin typeface="Lato Bold"/>
              </a:rPr>
              <a:t> 2. If greedy is False, the beam search decoder (</a:t>
            </a:r>
            <a:r>
              <a:rPr lang="en-US" sz="2722" dirty="0" err="1">
                <a:solidFill>
                  <a:srgbClr val="000000"/>
                </a:solidFill>
                <a:latin typeface="Lato Bold"/>
              </a:rPr>
              <a:t>ctc_beam_search_decoder</a:t>
            </a:r>
            <a:r>
              <a:rPr lang="en-US" sz="2722" dirty="0">
                <a:solidFill>
                  <a:srgbClr val="000000"/>
                </a:solidFill>
                <a:latin typeface="Lato Bold"/>
              </a:rPr>
              <a:t>) considers multiple possible sequences simultaneously, keeping track of the </a:t>
            </a:r>
            <a:r>
              <a:rPr lang="en-US" sz="2722" dirty="0" err="1">
                <a:solidFill>
                  <a:srgbClr val="000000"/>
                </a:solidFill>
                <a:latin typeface="Lato Bold"/>
              </a:rPr>
              <a:t>beam_width</a:t>
            </a:r>
            <a:r>
              <a:rPr lang="en-US" sz="2722" dirty="0">
                <a:solidFill>
                  <a:srgbClr val="000000"/>
                </a:solidFill>
                <a:latin typeface="Lato Bold"/>
              </a:rPr>
              <a:t> most probable options.</a:t>
            </a:r>
          </a:p>
        </p:txBody>
      </p:sp>
      <p:sp>
        <p:nvSpPr>
          <p:cNvPr id="10" name="TextBox 10"/>
          <p:cNvSpPr txBox="1"/>
          <p:nvPr/>
        </p:nvSpPr>
        <p:spPr>
          <a:xfrm>
            <a:off x="255075" y="7012651"/>
            <a:ext cx="7025962" cy="1452134"/>
          </a:xfrm>
          <a:prstGeom prst="rect">
            <a:avLst/>
          </a:prstGeom>
        </p:spPr>
        <p:txBody>
          <a:bodyPr lIns="0" tIns="0" rIns="0" bIns="0" rtlCol="0" anchor="t">
            <a:spAutoFit/>
          </a:bodyPr>
          <a:lstStyle/>
          <a:p>
            <a:pPr marL="496571" lvl="1" indent="-248285">
              <a:lnSpc>
                <a:spcPts val="2875"/>
              </a:lnSpc>
              <a:buFont typeface="Arial"/>
              <a:buChar char="•"/>
            </a:pPr>
            <a:r>
              <a:rPr lang="en-US" sz="2300">
                <a:solidFill>
                  <a:srgbClr val="000000"/>
                </a:solidFill>
                <a:latin typeface="Lato Bold"/>
              </a:rPr>
              <a:t>default_value=-1 indicates that all positions not explicitly filled in the sparse tensor will be filled with -1 in the dense tensor because ctc decoders give sparse outputs</a:t>
            </a:r>
          </a:p>
        </p:txBody>
      </p:sp>
      <p:sp>
        <p:nvSpPr>
          <p:cNvPr id="11" name="TextBox 11"/>
          <p:cNvSpPr txBox="1"/>
          <p:nvPr/>
        </p:nvSpPr>
        <p:spPr>
          <a:xfrm>
            <a:off x="646713" y="244418"/>
            <a:ext cx="17601842" cy="518796"/>
          </a:xfrm>
          <a:prstGeom prst="rect">
            <a:avLst/>
          </a:prstGeom>
        </p:spPr>
        <p:txBody>
          <a:bodyPr lIns="0" tIns="0" rIns="0" bIns="0" rtlCol="0" anchor="t">
            <a:spAutoFit/>
          </a:bodyPr>
          <a:lstStyle/>
          <a:p>
            <a:pPr>
              <a:lnSpc>
                <a:spcPts val="4376"/>
              </a:lnSpc>
            </a:pPr>
            <a:r>
              <a:rPr lang="en-US" sz="3500" u="sng" dirty="0">
                <a:solidFill>
                  <a:srgbClr val="000000"/>
                </a:solidFill>
                <a:latin typeface="Lato Bold"/>
              </a:rPr>
              <a:t>part4 : Model Inference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D6CC"/>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CE6"/>
            </a:solidFill>
          </p:spPr>
        </p:sp>
      </p:grpSp>
      <p:sp>
        <p:nvSpPr>
          <p:cNvPr id="6" name="Freeform 6"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7" name="Group 7"/>
          <p:cNvGrpSpPr/>
          <p:nvPr/>
        </p:nvGrpSpPr>
        <p:grpSpPr>
          <a:xfrm>
            <a:off x="0" y="-508896"/>
            <a:ext cx="18288000" cy="10287000"/>
            <a:chOff x="0" y="0"/>
            <a:chExt cx="24384000" cy="13716000"/>
          </a:xfrm>
        </p:grpSpPr>
        <p:sp>
          <p:nvSpPr>
            <p:cNvPr id="8" name="Freeform 8"/>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CE6">
                <a:alpha val="84706"/>
              </a:srgbClr>
            </a:solidFill>
          </p:spPr>
        </p:sp>
      </p:grpSp>
      <p:sp>
        <p:nvSpPr>
          <p:cNvPr id="9" name="TextBox 9"/>
          <p:cNvSpPr txBox="1"/>
          <p:nvPr/>
        </p:nvSpPr>
        <p:spPr>
          <a:xfrm>
            <a:off x="792075" y="558899"/>
            <a:ext cx="6026145" cy="8070903"/>
          </a:xfrm>
          <a:prstGeom prst="rect">
            <a:avLst/>
          </a:prstGeom>
        </p:spPr>
        <p:txBody>
          <a:bodyPr lIns="0" tIns="0" rIns="0" bIns="0" rtlCol="0" anchor="t">
            <a:spAutoFit/>
          </a:bodyPr>
          <a:lstStyle/>
          <a:p>
            <a:pPr algn="just">
              <a:lnSpc>
                <a:spcPts val="3239"/>
              </a:lnSpc>
              <a:spcBef>
                <a:spcPct val="0"/>
              </a:spcBef>
            </a:pPr>
            <a:r>
              <a:rPr lang="en-US" sz="2591" dirty="0">
                <a:solidFill>
                  <a:srgbClr val="000000"/>
                </a:solidFill>
                <a:latin typeface="Lato Bold"/>
              </a:rPr>
              <a:t>PURPOSE: Takes the raw model predictions and uses the </a:t>
            </a:r>
            <a:r>
              <a:rPr lang="en-US" sz="2591" dirty="0" err="1">
                <a:solidFill>
                  <a:srgbClr val="000000"/>
                </a:solidFill>
                <a:latin typeface="Lato Bold"/>
              </a:rPr>
              <a:t>ctc_decode</a:t>
            </a:r>
            <a:r>
              <a:rPr lang="en-US" sz="2591" dirty="0">
                <a:solidFill>
                  <a:srgbClr val="000000"/>
                </a:solidFill>
                <a:latin typeface="Lato Bold"/>
              </a:rPr>
              <a:t> function to convert them back into human-readable text.</a:t>
            </a:r>
          </a:p>
          <a:p>
            <a:pPr algn="just">
              <a:lnSpc>
                <a:spcPts val="3239"/>
              </a:lnSpc>
              <a:spcBef>
                <a:spcPct val="0"/>
              </a:spcBef>
            </a:pPr>
            <a:endParaRPr lang="en-US" sz="2591" dirty="0">
              <a:solidFill>
                <a:srgbClr val="000000"/>
              </a:solidFill>
              <a:latin typeface="Lato Bold"/>
            </a:endParaRPr>
          </a:p>
          <a:p>
            <a:pPr algn="just">
              <a:lnSpc>
                <a:spcPts val="3238"/>
              </a:lnSpc>
              <a:spcBef>
                <a:spcPct val="0"/>
              </a:spcBef>
            </a:pPr>
            <a:r>
              <a:rPr lang="en-US" sz="2591" dirty="0">
                <a:solidFill>
                  <a:srgbClr val="000000"/>
                </a:solidFill>
                <a:latin typeface="Lato Bold"/>
              </a:rPr>
              <a:t>INSIDE THE LOOP:</a:t>
            </a:r>
          </a:p>
          <a:p>
            <a:pPr algn="just">
              <a:lnSpc>
                <a:spcPts val="3239"/>
              </a:lnSpc>
              <a:spcBef>
                <a:spcPct val="0"/>
              </a:spcBef>
            </a:pPr>
            <a:endParaRPr lang="en-US" sz="2591" dirty="0">
              <a:solidFill>
                <a:srgbClr val="000000"/>
              </a:solidFill>
              <a:latin typeface="Lato Bold"/>
            </a:endParaRPr>
          </a:p>
          <a:p>
            <a:pPr marL="559428" lvl="1" indent="-279714" algn="just">
              <a:lnSpc>
                <a:spcPts val="3238"/>
              </a:lnSpc>
              <a:buFont typeface="Arial"/>
              <a:buChar char="•"/>
            </a:pPr>
            <a:r>
              <a:rPr lang="en-US" sz="2591" dirty="0">
                <a:solidFill>
                  <a:srgbClr val="000000"/>
                </a:solidFill>
                <a:latin typeface="Lato Bold"/>
              </a:rPr>
              <a:t>PREDICTS text from images, DECODES predictions to human </a:t>
            </a:r>
            <a:r>
              <a:rPr lang="en-US" sz="2591" dirty="0" err="1">
                <a:solidFill>
                  <a:srgbClr val="000000"/>
                </a:solidFill>
                <a:latin typeface="Lato Bold"/>
              </a:rPr>
              <a:t>readbale</a:t>
            </a:r>
            <a:r>
              <a:rPr lang="en-US" sz="2591" dirty="0">
                <a:solidFill>
                  <a:srgbClr val="000000"/>
                </a:solidFill>
                <a:latin typeface="Lato Bold"/>
              </a:rPr>
              <a:t> texts and compares predicted text to true text</a:t>
            </a:r>
          </a:p>
          <a:p>
            <a:pPr algn="just">
              <a:lnSpc>
                <a:spcPts val="3239"/>
              </a:lnSpc>
            </a:pPr>
            <a:endParaRPr lang="en-US" sz="2591" dirty="0">
              <a:solidFill>
                <a:srgbClr val="000000"/>
              </a:solidFill>
              <a:latin typeface="Lato Bold"/>
            </a:endParaRPr>
          </a:p>
          <a:p>
            <a:pPr marL="559428" lvl="1" indent="-279714" algn="just">
              <a:lnSpc>
                <a:spcPts val="3238"/>
              </a:lnSpc>
              <a:buFont typeface="Arial"/>
              <a:buChar char="•"/>
            </a:pPr>
            <a:r>
              <a:rPr lang="en-US" sz="2591" dirty="0">
                <a:solidFill>
                  <a:srgbClr val="000000"/>
                </a:solidFill>
                <a:latin typeface="Lato Bold"/>
              </a:rPr>
              <a:t>VISUALISES the first batch's images alongside predicted and true text.</a:t>
            </a:r>
          </a:p>
          <a:p>
            <a:pPr algn="just">
              <a:lnSpc>
                <a:spcPts val="3239"/>
              </a:lnSpc>
            </a:pPr>
            <a:endParaRPr lang="en-US" sz="2591" dirty="0">
              <a:solidFill>
                <a:srgbClr val="000000"/>
              </a:solidFill>
              <a:latin typeface="Lato Bold"/>
            </a:endParaRPr>
          </a:p>
          <a:p>
            <a:pPr marL="559428" lvl="1" indent="-279714" algn="just">
              <a:lnSpc>
                <a:spcPts val="3239"/>
              </a:lnSpc>
              <a:buFont typeface="Arial"/>
              <a:buChar char="•"/>
            </a:pPr>
            <a:r>
              <a:rPr lang="en-US" sz="2591" dirty="0">
                <a:solidFill>
                  <a:srgbClr val="000000"/>
                </a:solidFill>
                <a:latin typeface="Lato Bold"/>
              </a:rPr>
              <a:t>This visualization and comparison are crucial for understanding the model's performance and debugging issues in the OCR process, such as characters being misread or skipped.</a:t>
            </a:r>
          </a:p>
        </p:txBody>
      </p:sp>
      <p:sp>
        <p:nvSpPr>
          <p:cNvPr id="10" name="Freeform 10"/>
          <p:cNvSpPr/>
          <p:nvPr/>
        </p:nvSpPr>
        <p:spPr>
          <a:xfrm>
            <a:off x="7481586" y="342900"/>
            <a:ext cx="10577814" cy="8289954"/>
          </a:xfrm>
          <a:custGeom>
            <a:avLst/>
            <a:gdLst/>
            <a:ahLst/>
            <a:cxnLst/>
            <a:rect l="l" t="t" r="r" b="b"/>
            <a:pathLst>
              <a:path w="10806414" h="8347596">
                <a:moveTo>
                  <a:pt x="0" y="0"/>
                </a:moveTo>
                <a:lnTo>
                  <a:pt x="10806414" y="0"/>
                </a:lnTo>
                <a:lnTo>
                  <a:pt x="10806414" y="8347596"/>
                </a:lnTo>
                <a:lnTo>
                  <a:pt x="0" y="8347596"/>
                </a:lnTo>
                <a:lnTo>
                  <a:pt x="0" y="0"/>
                </a:lnTo>
                <a:close/>
              </a:path>
            </a:pathLst>
          </a:custGeom>
          <a:blipFill>
            <a:blip r:embed="rId4"/>
            <a:stretch>
              <a:fillRect l="-306" r="-4178" b="-500"/>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D6CC"/>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CE6"/>
            </a:solidFill>
          </p:spPr>
        </p:sp>
      </p:grpSp>
      <p:sp>
        <p:nvSpPr>
          <p:cNvPr id="6" name="Freeform 6"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7" name="Group 7"/>
          <p:cNvGrpSpPr/>
          <p:nvPr/>
        </p:nvGrpSpPr>
        <p:grpSpPr>
          <a:xfrm>
            <a:off x="-941294" y="0"/>
            <a:ext cx="19229294" cy="10287000"/>
            <a:chOff x="0" y="0"/>
            <a:chExt cx="24384000" cy="13716000"/>
          </a:xfrm>
        </p:grpSpPr>
        <p:sp>
          <p:nvSpPr>
            <p:cNvPr id="8" name="Freeform 8"/>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CE6">
                <a:alpha val="84706"/>
              </a:srgbClr>
            </a:solidFill>
          </p:spPr>
        </p:sp>
      </p:grpSp>
      <p:sp>
        <p:nvSpPr>
          <p:cNvPr id="10" name="TextBox 10"/>
          <p:cNvSpPr txBox="1"/>
          <p:nvPr/>
        </p:nvSpPr>
        <p:spPr>
          <a:xfrm>
            <a:off x="2667000" y="8393730"/>
            <a:ext cx="17601842" cy="1484701"/>
          </a:xfrm>
          <a:prstGeom prst="rect">
            <a:avLst/>
          </a:prstGeom>
        </p:spPr>
        <p:txBody>
          <a:bodyPr lIns="0" tIns="0" rIns="0" bIns="0" rtlCol="0" anchor="t">
            <a:spAutoFit/>
          </a:bodyPr>
          <a:lstStyle/>
          <a:p>
            <a:pPr>
              <a:lnSpc>
                <a:spcPts val="3970"/>
              </a:lnSpc>
            </a:pPr>
            <a:r>
              <a:rPr lang="en-US" sz="3176" dirty="0">
                <a:solidFill>
                  <a:srgbClr val="000000"/>
                </a:solidFill>
                <a:latin typeface="Lato Bold"/>
              </a:rPr>
              <a:t>This is our output for first batch of our test data.</a:t>
            </a:r>
          </a:p>
          <a:p>
            <a:pPr>
              <a:lnSpc>
                <a:spcPts val="3970"/>
              </a:lnSpc>
            </a:pPr>
            <a:endParaRPr lang="en-US" sz="3176" dirty="0">
              <a:solidFill>
                <a:srgbClr val="000000"/>
              </a:solidFill>
              <a:latin typeface="Lato Bold"/>
            </a:endParaRPr>
          </a:p>
          <a:p>
            <a:pPr>
              <a:lnSpc>
                <a:spcPts val="3972"/>
              </a:lnSpc>
            </a:pPr>
            <a:r>
              <a:rPr lang="en-US" sz="3176" dirty="0">
                <a:solidFill>
                  <a:srgbClr val="000000"/>
                </a:solidFill>
                <a:latin typeface="Lato Bold"/>
              </a:rPr>
              <a:t>Accuracy for the entire test dataset comes out to be 97.68%. </a:t>
            </a:r>
          </a:p>
        </p:txBody>
      </p:sp>
      <p:sp>
        <p:nvSpPr>
          <p:cNvPr id="11" name="TextBox 11"/>
          <p:cNvSpPr txBox="1"/>
          <p:nvPr/>
        </p:nvSpPr>
        <p:spPr>
          <a:xfrm>
            <a:off x="7056420" y="579816"/>
            <a:ext cx="17601842" cy="869194"/>
          </a:xfrm>
          <a:prstGeom prst="rect">
            <a:avLst/>
          </a:prstGeom>
        </p:spPr>
        <p:txBody>
          <a:bodyPr lIns="0" tIns="0" rIns="0" bIns="0" rtlCol="0" anchor="t">
            <a:spAutoFit/>
          </a:bodyPr>
          <a:lstStyle/>
          <a:p>
            <a:pPr>
              <a:lnSpc>
                <a:spcPts val="6972"/>
              </a:lnSpc>
            </a:pPr>
            <a:r>
              <a:rPr lang="en-US" sz="5576">
                <a:solidFill>
                  <a:srgbClr val="000000"/>
                </a:solidFill>
                <a:latin typeface="Lato Bold"/>
              </a:rPr>
              <a:t>RESULT</a:t>
            </a:r>
          </a:p>
        </p:txBody>
      </p:sp>
      <p:pic>
        <p:nvPicPr>
          <p:cNvPr id="13" name="Picture 12">
            <a:extLst>
              <a:ext uri="{FF2B5EF4-FFF2-40B4-BE49-F238E27FC236}">
                <a16:creationId xmlns:a16="http://schemas.microsoft.com/office/drawing/2014/main" id="{D2730951-CD24-4490-AE8E-6AC7AAF5F6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1714500"/>
            <a:ext cx="14356108" cy="5980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D6CC"/>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CE6"/>
            </a:solidFill>
          </p:spPr>
        </p:sp>
      </p:grpSp>
      <p:sp>
        <p:nvSpPr>
          <p:cNvPr id="6" name="Freeform 6" descr="preencoded.png"/>
          <p:cNvSpPr/>
          <p:nvPr/>
        </p:nvSpPr>
        <p:spPr>
          <a:xfrm>
            <a:off x="0" y="952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7" name="TextBox 7"/>
          <p:cNvSpPr txBox="1"/>
          <p:nvPr/>
        </p:nvSpPr>
        <p:spPr>
          <a:xfrm>
            <a:off x="4880165" y="847112"/>
            <a:ext cx="7997842" cy="759583"/>
          </a:xfrm>
          <a:prstGeom prst="rect">
            <a:avLst/>
          </a:prstGeom>
        </p:spPr>
        <p:txBody>
          <a:bodyPr lIns="0" tIns="0" rIns="0" bIns="0" rtlCol="0" anchor="t">
            <a:spAutoFit/>
          </a:bodyPr>
          <a:lstStyle/>
          <a:p>
            <a:pPr algn="l">
              <a:lnSpc>
                <a:spcPts val="6092"/>
              </a:lnSpc>
            </a:pPr>
            <a:r>
              <a:rPr lang="en-US" sz="4873">
                <a:solidFill>
                  <a:srgbClr val="282824"/>
                </a:solidFill>
                <a:latin typeface="Lato Bold"/>
              </a:rPr>
              <a:t>POTENTIAL APPLICATIONS</a:t>
            </a:r>
          </a:p>
        </p:txBody>
      </p:sp>
      <p:grpSp>
        <p:nvGrpSpPr>
          <p:cNvPr id="8" name="Group 8"/>
          <p:cNvGrpSpPr/>
          <p:nvPr/>
        </p:nvGrpSpPr>
        <p:grpSpPr>
          <a:xfrm>
            <a:off x="2547491" y="2352824"/>
            <a:ext cx="6457652" cy="2932956"/>
            <a:chOff x="0" y="0"/>
            <a:chExt cx="8610203" cy="3910608"/>
          </a:xfrm>
        </p:grpSpPr>
        <p:sp>
          <p:nvSpPr>
            <p:cNvPr id="9" name="Freeform 9"/>
            <p:cNvSpPr/>
            <p:nvPr/>
          </p:nvSpPr>
          <p:spPr>
            <a:xfrm>
              <a:off x="0" y="0"/>
              <a:ext cx="8610219" cy="3910711"/>
            </a:xfrm>
            <a:custGeom>
              <a:avLst/>
              <a:gdLst/>
              <a:ahLst/>
              <a:cxnLst/>
              <a:rect l="l" t="t" r="r" b="b"/>
              <a:pathLst>
                <a:path w="8610219" h="3910711">
                  <a:moveTo>
                    <a:pt x="0" y="222250"/>
                  </a:moveTo>
                  <a:cubicBezTo>
                    <a:pt x="0" y="99441"/>
                    <a:pt x="99441" y="0"/>
                    <a:pt x="222250" y="0"/>
                  </a:cubicBezTo>
                  <a:lnTo>
                    <a:pt x="8387969" y="0"/>
                  </a:lnTo>
                  <a:cubicBezTo>
                    <a:pt x="8510650" y="0"/>
                    <a:pt x="8610219" y="99441"/>
                    <a:pt x="8610219" y="222250"/>
                  </a:cubicBezTo>
                  <a:lnTo>
                    <a:pt x="8610219" y="3688461"/>
                  </a:lnTo>
                  <a:cubicBezTo>
                    <a:pt x="8610219" y="3811143"/>
                    <a:pt x="8510777" y="3910711"/>
                    <a:pt x="8387969" y="3910711"/>
                  </a:cubicBezTo>
                  <a:lnTo>
                    <a:pt x="222250" y="3910711"/>
                  </a:lnTo>
                  <a:cubicBezTo>
                    <a:pt x="99568" y="3910711"/>
                    <a:pt x="0" y="3811270"/>
                    <a:pt x="0" y="3688461"/>
                  </a:cubicBezTo>
                  <a:close/>
                </a:path>
              </a:pathLst>
            </a:custGeom>
            <a:solidFill>
              <a:srgbClr val="E1DBD0"/>
            </a:solidFill>
          </p:spPr>
        </p:sp>
      </p:grpSp>
      <p:sp>
        <p:nvSpPr>
          <p:cNvPr id="10" name="TextBox 10"/>
          <p:cNvSpPr txBox="1"/>
          <p:nvPr/>
        </p:nvSpPr>
        <p:spPr>
          <a:xfrm>
            <a:off x="2916644" y="2457182"/>
            <a:ext cx="4869547" cy="439801"/>
          </a:xfrm>
          <a:prstGeom prst="rect">
            <a:avLst/>
          </a:prstGeom>
        </p:spPr>
        <p:txBody>
          <a:bodyPr lIns="0" tIns="0" rIns="0" bIns="0" rtlCol="0" anchor="t">
            <a:spAutoFit/>
          </a:bodyPr>
          <a:lstStyle/>
          <a:p>
            <a:pPr algn="l">
              <a:lnSpc>
                <a:spcPts val="3417"/>
              </a:lnSpc>
            </a:pPr>
            <a:r>
              <a:rPr lang="en-US" sz="2733">
                <a:solidFill>
                  <a:srgbClr val="282824"/>
                </a:solidFill>
                <a:latin typeface="Lato Bold"/>
              </a:rPr>
              <a:t>Text Extraction from Images</a:t>
            </a:r>
          </a:p>
        </p:txBody>
      </p:sp>
      <p:sp>
        <p:nvSpPr>
          <p:cNvPr id="11" name="TextBox 11"/>
          <p:cNvSpPr txBox="1"/>
          <p:nvPr/>
        </p:nvSpPr>
        <p:spPr>
          <a:xfrm>
            <a:off x="2916644" y="3001758"/>
            <a:ext cx="6088500" cy="2165509"/>
          </a:xfrm>
          <a:prstGeom prst="rect">
            <a:avLst/>
          </a:prstGeom>
        </p:spPr>
        <p:txBody>
          <a:bodyPr lIns="0" tIns="0" rIns="0" bIns="0" rtlCol="0" anchor="t">
            <a:spAutoFit/>
          </a:bodyPr>
          <a:lstStyle/>
          <a:p>
            <a:pPr algn="l">
              <a:lnSpc>
                <a:spcPts val="3498"/>
              </a:lnSpc>
            </a:pPr>
            <a:r>
              <a:rPr lang="en-US" sz="2187">
                <a:solidFill>
                  <a:srgbClr val="4A4A45"/>
                </a:solidFill>
                <a:latin typeface="Lato"/>
              </a:rPr>
              <a:t>By integrating the OCR model, text may be extracted from images taken using cameras or mobile devices. This makes activities like scanning business cards, and extracting text for analysis or translation from photographs easier. </a:t>
            </a:r>
          </a:p>
        </p:txBody>
      </p:sp>
      <p:grpSp>
        <p:nvGrpSpPr>
          <p:cNvPr id="12" name="Group 12"/>
          <p:cNvGrpSpPr/>
          <p:nvPr/>
        </p:nvGrpSpPr>
        <p:grpSpPr>
          <a:xfrm>
            <a:off x="9292381" y="2352824"/>
            <a:ext cx="6457652" cy="2932956"/>
            <a:chOff x="0" y="0"/>
            <a:chExt cx="8610203" cy="3910608"/>
          </a:xfrm>
        </p:grpSpPr>
        <p:sp>
          <p:nvSpPr>
            <p:cNvPr id="13" name="Freeform 13"/>
            <p:cNvSpPr/>
            <p:nvPr/>
          </p:nvSpPr>
          <p:spPr>
            <a:xfrm>
              <a:off x="0" y="0"/>
              <a:ext cx="8610219" cy="3910711"/>
            </a:xfrm>
            <a:custGeom>
              <a:avLst/>
              <a:gdLst/>
              <a:ahLst/>
              <a:cxnLst/>
              <a:rect l="l" t="t" r="r" b="b"/>
              <a:pathLst>
                <a:path w="8610219" h="3910711">
                  <a:moveTo>
                    <a:pt x="0" y="222250"/>
                  </a:moveTo>
                  <a:cubicBezTo>
                    <a:pt x="0" y="99441"/>
                    <a:pt x="99441" y="0"/>
                    <a:pt x="222250" y="0"/>
                  </a:cubicBezTo>
                  <a:lnTo>
                    <a:pt x="8387969" y="0"/>
                  </a:lnTo>
                  <a:cubicBezTo>
                    <a:pt x="8510650" y="0"/>
                    <a:pt x="8610219" y="99441"/>
                    <a:pt x="8610219" y="222250"/>
                  </a:cubicBezTo>
                  <a:lnTo>
                    <a:pt x="8610219" y="3688461"/>
                  </a:lnTo>
                  <a:cubicBezTo>
                    <a:pt x="8610219" y="3811143"/>
                    <a:pt x="8510777" y="3910711"/>
                    <a:pt x="8387969" y="3910711"/>
                  </a:cubicBezTo>
                  <a:lnTo>
                    <a:pt x="222250" y="3910711"/>
                  </a:lnTo>
                  <a:cubicBezTo>
                    <a:pt x="99568" y="3910711"/>
                    <a:pt x="0" y="3811270"/>
                    <a:pt x="0" y="3688461"/>
                  </a:cubicBezTo>
                  <a:close/>
                </a:path>
              </a:pathLst>
            </a:custGeom>
            <a:solidFill>
              <a:srgbClr val="E1DBD0"/>
            </a:solidFill>
          </p:spPr>
        </p:sp>
      </p:grpSp>
      <p:sp>
        <p:nvSpPr>
          <p:cNvPr id="14" name="TextBox 14"/>
          <p:cNvSpPr txBox="1"/>
          <p:nvPr/>
        </p:nvSpPr>
        <p:spPr>
          <a:xfrm>
            <a:off x="9652010" y="2457182"/>
            <a:ext cx="3690821" cy="439801"/>
          </a:xfrm>
          <a:prstGeom prst="rect">
            <a:avLst/>
          </a:prstGeom>
        </p:spPr>
        <p:txBody>
          <a:bodyPr lIns="0" tIns="0" rIns="0" bIns="0" rtlCol="0" anchor="t">
            <a:spAutoFit/>
          </a:bodyPr>
          <a:lstStyle/>
          <a:p>
            <a:pPr algn="l">
              <a:lnSpc>
                <a:spcPts val="3417"/>
              </a:lnSpc>
            </a:pPr>
            <a:r>
              <a:rPr lang="en-US" sz="2733">
                <a:solidFill>
                  <a:srgbClr val="282824"/>
                </a:solidFill>
                <a:latin typeface="Lato Bold"/>
              </a:rPr>
              <a:t>Automated Data Entry</a:t>
            </a:r>
          </a:p>
        </p:txBody>
      </p:sp>
      <p:sp>
        <p:nvSpPr>
          <p:cNvPr id="15" name="TextBox 15"/>
          <p:cNvSpPr txBox="1"/>
          <p:nvPr/>
        </p:nvSpPr>
        <p:spPr>
          <a:xfrm>
            <a:off x="9571642" y="3001759"/>
            <a:ext cx="5880082" cy="2165509"/>
          </a:xfrm>
          <a:prstGeom prst="rect">
            <a:avLst/>
          </a:prstGeom>
        </p:spPr>
        <p:txBody>
          <a:bodyPr lIns="0" tIns="0" rIns="0" bIns="0" rtlCol="0" anchor="t">
            <a:spAutoFit/>
          </a:bodyPr>
          <a:lstStyle/>
          <a:p>
            <a:pPr algn="l">
              <a:lnSpc>
                <a:spcPts val="3498"/>
              </a:lnSpc>
            </a:pPr>
            <a:r>
              <a:rPr lang="en-US" sz="2187">
                <a:solidFill>
                  <a:srgbClr val="4A4A45"/>
                </a:solidFill>
                <a:latin typeface="Lato"/>
              </a:rPr>
              <a:t>By automatically extracting text from images, the OCR model can significantly reduce manual data entry efforts in various fields, leading to improved accuracy and efficiency in data processing tasks.</a:t>
            </a:r>
          </a:p>
        </p:txBody>
      </p:sp>
      <p:grpSp>
        <p:nvGrpSpPr>
          <p:cNvPr id="16" name="Group 16"/>
          <p:cNvGrpSpPr/>
          <p:nvPr/>
        </p:nvGrpSpPr>
        <p:grpSpPr>
          <a:xfrm>
            <a:off x="5650260" y="5644741"/>
            <a:ext cx="6457652" cy="3377207"/>
            <a:chOff x="0" y="0"/>
            <a:chExt cx="8610203" cy="4502943"/>
          </a:xfrm>
        </p:grpSpPr>
        <p:sp>
          <p:nvSpPr>
            <p:cNvPr id="17" name="Freeform 17"/>
            <p:cNvSpPr/>
            <p:nvPr/>
          </p:nvSpPr>
          <p:spPr>
            <a:xfrm>
              <a:off x="0" y="0"/>
              <a:ext cx="8610219" cy="4502912"/>
            </a:xfrm>
            <a:custGeom>
              <a:avLst/>
              <a:gdLst/>
              <a:ahLst/>
              <a:cxnLst/>
              <a:rect l="l" t="t" r="r" b="b"/>
              <a:pathLst>
                <a:path w="8610219" h="4502912">
                  <a:moveTo>
                    <a:pt x="0" y="222250"/>
                  </a:moveTo>
                  <a:cubicBezTo>
                    <a:pt x="0" y="99441"/>
                    <a:pt x="99441" y="0"/>
                    <a:pt x="222250" y="0"/>
                  </a:cubicBezTo>
                  <a:lnTo>
                    <a:pt x="8387969" y="0"/>
                  </a:lnTo>
                  <a:cubicBezTo>
                    <a:pt x="8510650" y="0"/>
                    <a:pt x="8610219" y="99441"/>
                    <a:pt x="8610219" y="222250"/>
                  </a:cubicBezTo>
                  <a:lnTo>
                    <a:pt x="8610219" y="4280662"/>
                  </a:lnTo>
                  <a:cubicBezTo>
                    <a:pt x="8610219" y="4403344"/>
                    <a:pt x="8510777" y="4502912"/>
                    <a:pt x="8387969" y="4502912"/>
                  </a:cubicBezTo>
                  <a:lnTo>
                    <a:pt x="222250" y="4502912"/>
                  </a:lnTo>
                  <a:cubicBezTo>
                    <a:pt x="99568" y="4502912"/>
                    <a:pt x="0" y="4403471"/>
                    <a:pt x="0" y="4280662"/>
                  </a:cubicBezTo>
                  <a:close/>
                </a:path>
              </a:pathLst>
            </a:custGeom>
            <a:solidFill>
              <a:srgbClr val="E1DBD0"/>
            </a:solidFill>
          </p:spPr>
        </p:sp>
      </p:grpSp>
      <p:sp>
        <p:nvSpPr>
          <p:cNvPr id="18" name="TextBox 18"/>
          <p:cNvSpPr txBox="1"/>
          <p:nvPr/>
        </p:nvSpPr>
        <p:spPr>
          <a:xfrm>
            <a:off x="7144926" y="5971580"/>
            <a:ext cx="3998149" cy="439801"/>
          </a:xfrm>
          <a:prstGeom prst="rect">
            <a:avLst/>
          </a:prstGeom>
        </p:spPr>
        <p:txBody>
          <a:bodyPr lIns="0" tIns="0" rIns="0" bIns="0" rtlCol="0" anchor="t">
            <a:spAutoFit/>
          </a:bodyPr>
          <a:lstStyle/>
          <a:p>
            <a:pPr algn="l">
              <a:lnSpc>
                <a:spcPts val="3417"/>
              </a:lnSpc>
            </a:pPr>
            <a:r>
              <a:rPr lang="en-US" sz="2733">
                <a:solidFill>
                  <a:srgbClr val="282824"/>
                </a:solidFill>
                <a:latin typeface="Lato Bold"/>
              </a:rPr>
              <a:t>Document Digitization</a:t>
            </a:r>
          </a:p>
        </p:txBody>
      </p:sp>
      <p:sp>
        <p:nvSpPr>
          <p:cNvPr id="19" name="TextBox 19"/>
          <p:cNvSpPr txBox="1"/>
          <p:nvPr/>
        </p:nvSpPr>
        <p:spPr>
          <a:xfrm>
            <a:off x="6019413" y="6325656"/>
            <a:ext cx="6088499" cy="2165509"/>
          </a:xfrm>
          <a:prstGeom prst="rect">
            <a:avLst/>
          </a:prstGeom>
        </p:spPr>
        <p:txBody>
          <a:bodyPr lIns="0" tIns="0" rIns="0" bIns="0" rtlCol="0" anchor="t">
            <a:spAutoFit/>
          </a:bodyPr>
          <a:lstStyle/>
          <a:p>
            <a:pPr algn="l">
              <a:lnSpc>
                <a:spcPts val="3498"/>
              </a:lnSpc>
            </a:pPr>
            <a:r>
              <a:rPr lang="en-US" sz="2187">
                <a:solidFill>
                  <a:srgbClr val="4A4A45"/>
                </a:solidFill>
                <a:latin typeface="Lato"/>
              </a:rPr>
              <a:t>The OCR model can be used to convert scanned documents, such as contracts, invoices, and receipts, into editable and searchable digital formats, streamlining document management and retrieval processes.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D6CC"/>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CE6"/>
            </a:solidFill>
          </p:spPr>
        </p:sp>
      </p:grpSp>
      <p:sp>
        <p:nvSpPr>
          <p:cNvPr id="6" name="Freeform 6"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7" name="Group 7"/>
          <p:cNvGrpSpPr/>
          <p:nvPr/>
        </p:nvGrpSpPr>
        <p:grpSpPr>
          <a:xfrm>
            <a:off x="2936379" y="1762869"/>
            <a:ext cx="55512" cy="6761112"/>
            <a:chOff x="0" y="0"/>
            <a:chExt cx="74017" cy="9014817"/>
          </a:xfrm>
        </p:grpSpPr>
        <p:sp>
          <p:nvSpPr>
            <p:cNvPr id="8" name="Freeform 8"/>
            <p:cNvSpPr/>
            <p:nvPr/>
          </p:nvSpPr>
          <p:spPr>
            <a:xfrm>
              <a:off x="0" y="0"/>
              <a:ext cx="74041" cy="9014841"/>
            </a:xfrm>
            <a:custGeom>
              <a:avLst/>
              <a:gdLst/>
              <a:ahLst/>
              <a:cxnLst/>
              <a:rect l="l" t="t" r="r" b="b"/>
              <a:pathLst>
                <a:path w="74041" h="9014841">
                  <a:moveTo>
                    <a:pt x="0" y="0"/>
                  </a:moveTo>
                  <a:lnTo>
                    <a:pt x="74041" y="0"/>
                  </a:lnTo>
                  <a:lnTo>
                    <a:pt x="74041" y="9014841"/>
                  </a:lnTo>
                  <a:lnTo>
                    <a:pt x="0" y="9014841"/>
                  </a:lnTo>
                  <a:close/>
                </a:path>
              </a:pathLst>
            </a:custGeom>
            <a:solidFill>
              <a:srgbClr val="CDCDCA"/>
            </a:solidFill>
          </p:spPr>
        </p:sp>
      </p:grpSp>
      <p:grpSp>
        <p:nvGrpSpPr>
          <p:cNvPr id="9" name="Group 9"/>
          <p:cNvGrpSpPr/>
          <p:nvPr/>
        </p:nvGrpSpPr>
        <p:grpSpPr>
          <a:xfrm>
            <a:off x="3276525" y="2307804"/>
            <a:ext cx="971996" cy="55513"/>
            <a:chOff x="0" y="0"/>
            <a:chExt cx="1295995" cy="74017"/>
          </a:xfrm>
        </p:grpSpPr>
        <p:sp>
          <p:nvSpPr>
            <p:cNvPr id="10" name="Freeform 10"/>
            <p:cNvSpPr/>
            <p:nvPr/>
          </p:nvSpPr>
          <p:spPr>
            <a:xfrm>
              <a:off x="0" y="0"/>
              <a:ext cx="1296035" cy="74041"/>
            </a:xfrm>
            <a:custGeom>
              <a:avLst/>
              <a:gdLst/>
              <a:ahLst/>
              <a:cxnLst/>
              <a:rect l="l" t="t" r="r" b="b"/>
              <a:pathLst>
                <a:path w="1296035" h="74041">
                  <a:moveTo>
                    <a:pt x="0" y="0"/>
                  </a:moveTo>
                  <a:lnTo>
                    <a:pt x="1296035" y="0"/>
                  </a:lnTo>
                  <a:lnTo>
                    <a:pt x="1296035" y="74041"/>
                  </a:lnTo>
                  <a:lnTo>
                    <a:pt x="0" y="74041"/>
                  </a:lnTo>
                  <a:close/>
                </a:path>
              </a:pathLst>
            </a:custGeom>
            <a:solidFill>
              <a:srgbClr val="CDCDCA"/>
            </a:solidFill>
          </p:spPr>
        </p:sp>
      </p:grpSp>
      <p:grpSp>
        <p:nvGrpSpPr>
          <p:cNvPr id="11" name="Group 11"/>
          <p:cNvGrpSpPr/>
          <p:nvPr/>
        </p:nvGrpSpPr>
        <p:grpSpPr>
          <a:xfrm>
            <a:off x="2651596" y="2023170"/>
            <a:ext cx="624929" cy="624929"/>
            <a:chOff x="0" y="0"/>
            <a:chExt cx="833238" cy="833238"/>
          </a:xfrm>
        </p:grpSpPr>
        <p:sp>
          <p:nvSpPr>
            <p:cNvPr id="12" name="Freeform 12"/>
            <p:cNvSpPr/>
            <p:nvPr/>
          </p:nvSpPr>
          <p:spPr>
            <a:xfrm>
              <a:off x="0" y="0"/>
              <a:ext cx="833247" cy="833247"/>
            </a:xfrm>
            <a:custGeom>
              <a:avLst/>
              <a:gdLst/>
              <a:ahLst/>
              <a:cxnLst/>
              <a:rect l="l" t="t" r="r" b="b"/>
              <a:pathLst>
                <a:path w="833247" h="833247">
                  <a:moveTo>
                    <a:pt x="0" y="222250"/>
                  </a:moveTo>
                  <a:cubicBezTo>
                    <a:pt x="0" y="99441"/>
                    <a:pt x="99441" y="0"/>
                    <a:pt x="222250" y="0"/>
                  </a:cubicBezTo>
                  <a:lnTo>
                    <a:pt x="610997" y="0"/>
                  </a:lnTo>
                  <a:cubicBezTo>
                    <a:pt x="733679" y="0"/>
                    <a:pt x="833247" y="99441"/>
                    <a:pt x="833247" y="222250"/>
                  </a:cubicBezTo>
                  <a:lnTo>
                    <a:pt x="833247" y="610997"/>
                  </a:lnTo>
                  <a:cubicBezTo>
                    <a:pt x="833247" y="733679"/>
                    <a:pt x="733806" y="833247"/>
                    <a:pt x="610997" y="833247"/>
                  </a:cubicBezTo>
                  <a:lnTo>
                    <a:pt x="222250" y="833247"/>
                  </a:lnTo>
                  <a:cubicBezTo>
                    <a:pt x="99441" y="833247"/>
                    <a:pt x="0" y="733806"/>
                    <a:pt x="0" y="610997"/>
                  </a:cubicBezTo>
                  <a:close/>
                </a:path>
              </a:pathLst>
            </a:custGeom>
            <a:solidFill>
              <a:srgbClr val="E1DBD0"/>
            </a:solidFill>
          </p:spPr>
        </p:sp>
      </p:grpSp>
      <p:sp>
        <p:nvSpPr>
          <p:cNvPr id="13" name="TextBox 13"/>
          <p:cNvSpPr txBox="1"/>
          <p:nvPr/>
        </p:nvSpPr>
        <p:spPr>
          <a:xfrm>
            <a:off x="2934578" y="2092405"/>
            <a:ext cx="58817" cy="457736"/>
          </a:xfrm>
          <a:prstGeom prst="rect">
            <a:avLst/>
          </a:prstGeom>
        </p:spPr>
        <p:txBody>
          <a:bodyPr lIns="0" tIns="0" rIns="0" bIns="0" rtlCol="0" anchor="t">
            <a:spAutoFit/>
          </a:bodyPr>
          <a:lstStyle/>
          <a:p>
            <a:pPr algn="ctr">
              <a:lnSpc>
                <a:spcPts val="4101"/>
              </a:lnSpc>
            </a:pPr>
            <a:r>
              <a:rPr lang="en-US" sz="3279">
                <a:solidFill>
                  <a:srgbClr val="282824"/>
                </a:solidFill>
                <a:latin typeface="Lato Bold"/>
              </a:rPr>
              <a:t>1</a:t>
            </a:r>
          </a:p>
        </p:txBody>
      </p:sp>
      <p:sp>
        <p:nvSpPr>
          <p:cNvPr id="14" name="TextBox 14"/>
          <p:cNvSpPr txBox="1"/>
          <p:nvPr/>
        </p:nvSpPr>
        <p:spPr>
          <a:xfrm>
            <a:off x="4583072" y="2057727"/>
            <a:ext cx="3983266" cy="457736"/>
          </a:xfrm>
          <a:prstGeom prst="rect">
            <a:avLst/>
          </a:prstGeom>
        </p:spPr>
        <p:txBody>
          <a:bodyPr lIns="0" tIns="0" rIns="0" bIns="0" rtlCol="0" anchor="t">
            <a:spAutoFit/>
          </a:bodyPr>
          <a:lstStyle/>
          <a:p>
            <a:pPr algn="l">
              <a:lnSpc>
                <a:spcPts val="4101"/>
              </a:lnSpc>
            </a:pPr>
            <a:r>
              <a:rPr lang="en-US" sz="3279">
                <a:solidFill>
                  <a:srgbClr val="282824"/>
                </a:solidFill>
                <a:latin typeface="Lato Bold"/>
              </a:rPr>
              <a:t>Description:</a:t>
            </a:r>
          </a:p>
        </p:txBody>
      </p:sp>
      <p:sp>
        <p:nvSpPr>
          <p:cNvPr id="15" name="TextBox 15"/>
          <p:cNvSpPr txBox="1"/>
          <p:nvPr/>
        </p:nvSpPr>
        <p:spPr>
          <a:xfrm>
            <a:off x="4583072" y="2687716"/>
            <a:ext cx="11065996" cy="2165509"/>
          </a:xfrm>
          <a:prstGeom prst="rect">
            <a:avLst/>
          </a:prstGeom>
        </p:spPr>
        <p:txBody>
          <a:bodyPr lIns="0" tIns="0" rIns="0" bIns="0" rtlCol="0" anchor="t">
            <a:spAutoFit/>
          </a:bodyPr>
          <a:lstStyle/>
          <a:p>
            <a:pPr algn="l">
              <a:lnSpc>
                <a:spcPts val="3498"/>
              </a:lnSpc>
            </a:pPr>
            <a:r>
              <a:rPr lang="en-US" sz="2187">
                <a:solidFill>
                  <a:srgbClr val="4A4A45"/>
                </a:solidFill>
                <a:latin typeface="Lato"/>
              </a:rPr>
              <a:t>We have developed a strong Deep Learning OCR (Optical Character Recoginition) Model to address the problem of reading Captchas on a variety of platforms and formats. Using sophisticated Convolutional Neural Networks (CNNs) and recurrent architectures, this model is quite good at correctly extracting text from Captcha photos, even ones with complicated backgrounds, varied typefaces, fancy fonts and elaborate distortions. </a:t>
            </a:r>
          </a:p>
        </p:txBody>
      </p:sp>
      <p:grpSp>
        <p:nvGrpSpPr>
          <p:cNvPr id="16" name="Group 16"/>
          <p:cNvGrpSpPr/>
          <p:nvPr/>
        </p:nvGrpSpPr>
        <p:grpSpPr>
          <a:xfrm>
            <a:off x="3276525" y="6049342"/>
            <a:ext cx="971996" cy="55513"/>
            <a:chOff x="0" y="0"/>
            <a:chExt cx="1295995" cy="74017"/>
          </a:xfrm>
        </p:grpSpPr>
        <p:sp>
          <p:nvSpPr>
            <p:cNvPr id="17" name="Freeform 17"/>
            <p:cNvSpPr/>
            <p:nvPr/>
          </p:nvSpPr>
          <p:spPr>
            <a:xfrm>
              <a:off x="0" y="0"/>
              <a:ext cx="1296035" cy="74041"/>
            </a:xfrm>
            <a:custGeom>
              <a:avLst/>
              <a:gdLst/>
              <a:ahLst/>
              <a:cxnLst/>
              <a:rect l="l" t="t" r="r" b="b"/>
              <a:pathLst>
                <a:path w="1296035" h="74041">
                  <a:moveTo>
                    <a:pt x="0" y="0"/>
                  </a:moveTo>
                  <a:lnTo>
                    <a:pt x="1296035" y="0"/>
                  </a:lnTo>
                  <a:lnTo>
                    <a:pt x="1296035" y="74041"/>
                  </a:lnTo>
                  <a:lnTo>
                    <a:pt x="0" y="74041"/>
                  </a:lnTo>
                  <a:close/>
                </a:path>
              </a:pathLst>
            </a:custGeom>
            <a:solidFill>
              <a:srgbClr val="CDCDCA"/>
            </a:solidFill>
          </p:spPr>
        </p:sp>
      </p:grpSp>
      <p:grpSp>
        <p:nvGrpSpPr>
          <p:cNvPr id="18" name="Group 18"/>
          <p:cNvGrpSpPr/>
          <p:nvPr/>
        </p:nvGrpSpPr>
        <p:grpSpPr>
          <a:xfrm>
            <a:off x="2651596" y="5764709"/>
            <a:ext cx="624929" cy="624929"/>
            <a:chOff x="0" y="0"/>
            <a:chExt cx="833238" cy="833238"/>
          </a:xfrm>
        </p:grpSpPr>
        <p:sp>
          <p:nvSpPr>
            <p:cNvPr id="19" name="Freeform 19"/>
            <p:cNvSpPr/>
            <p:nvPr/>
          </p:nvSpPr>
          <p:spPr>
            <a:xfrm>
              <a:off x="0" y="0"/>
              <a:ext cx="833247" cy="833247"/>
            </a:xfrm>
            <a:custGeom>
              <a:avLst/>
              <a:gdLst/>
              <a:ahLst/>
              <a:cxnLst/>
              <a:rect l="l" t="t" r="r" b="b"/>
              <a:pathLst>
                <a:path w="833247" h="833247">
                  <a:moveTo>
                    <a:pt x="0" y="222250"/>
                  </a:moveTo>
                  <a:cubicBezTo>
                    <a:pt x="0" y="99441"/>
                    <a:pt x="99441" y="0"/>
                    <a:pt x="222250" y="0"/>
                  </a:cubicBezTo>
                  <a:lnTo>
                    <a:pt x="610997" y="0"/>
                  </a:lnTo>
                  <a:cubicBezTo>
                    <a:pt x="733679" y="0"/>
                    <a:pt x="833247" y="99441"/>
                    <a:pt x="833247" y="222250"/>
                  </a:cubicBezTo>
                  <a:lnTo>
                    <a:pt x="833247" y="610997"/>
                  </a:lnTo>
                  <a:cubicBezTo>
                    <a:pt x="833247" y="733679"/>
                    <a:pt x="733806" y="833247"/>
                    <a:pt x="610997" y="833247"/>
                  </a:cubicBezTo>
                  <a:lnTo>
                    <a:pt x="222250" y="833247"/>
                  </a:lnTo>
                  <a:cubicBezTo>
                    <a:pt x="99441" y="833247"/>
                    <a:pt x="0" y="733806"/>
                    <a:pt x="0" y="610997"/>
                  </a:cubicBezTo>
                  <a:close/>
                </a:path>
              </a:pathLst>
            </a:custGeom>
            <a:solidFill>
              <a:srgbClr val="E1DBD0"/>
            </a:solidFill>
          </p:spPr>
        </p:sp>
      </p:grpSp>
      <p:sp>
        <p:nvSpPr>
          <p:cNvPr id="20" name="TextBox 20"/>
          <p:cNvSpPr txBox="1"/>
          <p:nvPr/>
        </p:nvSpPr>
        <p:spPr>
          <a:xfrm>
            <a:off x="2934578" y="5833944"/>
            <a:ext cx="58817" cy="457736"/>
          </a:xfrm>
          <a:prstGeom prst="rect">
            <a:avLst/>
          </a:prstGeom>
        </p:spPr>
        <p:txBody>
          <a:bodyPr lIns="0" tIns="0" rIns="0" bIns="0" rtlCol="0" anchor="t">
            <a:spAutoFit/>
          </a:bodyPr>
          <a:lstStyle/>
          <a:p>
            <a:pPr algn="ctr">
              <a:lnSpc>
                <a:spcPts val="4101"/>
              </a:lnSpc>
            </a:pPr>
            <a:r>
              <a:rPr lang="en-US" sz="3279">
                <a:solidFill>
                  <a:srgbClr val="282824"/>
                </a:solidFill>
                <a:latin typeface="Lato Bold"/>
              </a:rPr>
              <a:t>2</a:t>
            </a:r>
          </a:p>
        </p:txBody>
      </p:sp>
      <p:sp>
        <p:nvSpPr>
          <p:cNvPr id="21" name="TextBox 21"/>
          <p:cNvSpPr txBox="1"/>
          <p:nvPr/>
        </p:nvSpPr>
        <p:spPr>
          <a:xfrm>
            <a:off x="4583072" y="5799266"/>
            <a:ext cx="3983266" cy="457736"/>
          </a:xfrm>
          <a:prstGeom prst="rect">
            <a:avLst/>
          </a:prstGeom>
        </p:spPr>
        <p:txBody>
          <a:bodyPr lIns="0" tIns="0" rIns="0" bIns="0" rtlCol="0" anchor="t">
            <a:spAutoFit/>
          </a:bodyPr>
          <a:lstStyle/>
          <a:p>
            <a:pPr algn="l">
              <a:lnSpc>
                <a:spcPts val="4101"/>
              </a:lnSpc>
            </a:pPr>
            <a:r>
              <a:rPr lang="en-US" sz="3279">
                <a:solidFill>
                  <a:srgbClr val="282824"/>
                </a:solidFill>
                <a:latin typeface="Lato Bold"/>
              </a:rPr>
              <a:t>Purpose:</a:t>
            </a:r>
          </a:p>
        </p:txBody>
      </p:sp>
      <p:sp>
        <p:nvSpPr>
          <p:cNvPr id="22" name="TextBox 22"/>
          <p:cNvSpPr txBox="1"/>
          <p:nvPr/>
        </p:nvSpPr>
        <p:spPr>
          <a:xfrm>
            <a:off x="4583072" y="6429256"/>
            <a:ext cx="11065996" cy="2603659"/>
          </a:xfrm>
          <a:prstGeom prst="rect">
            <a:avLst/>
          </a:prstGeom>
        </p:spPr>
        <p:txBody>
          <a:bodyPr lIns="0" tIns="0" rIns="0" bIns="0" rtlCol="0" anchor="t">
            <a:spAutoFit/>
          </a:bodyPr>
          <a:lstStyle/>
          <a:p>
            <a:pPr algn="l">
              <a:lnSpc>
                <a:spcPts val="3498"/>
              </a:lnSpc>
            </a:pPr>
            <a:r>
              <a:rPr lang="en-US" sz="2187">
                <a:solidFill>
                  <a:srgbClr val="4A4A45"/>
                </a:solidFill>
                <a:latin typeface="Lato"/>
              </a:rPr>
              <a:t>The purpose of our OCR Model for reading Captchas is to automate the process of decoding these security measures in order to differentiate between human users and automated bots. Using sophisticated neural network architectures and training algorithms, the model aims to properly read the distorted text within Captchas, thereby improving the security of online systems by blocking unauthorized access and delivering a smoother user experience for real users.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D6CC"/>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CE6"/>
            </a:solidFill>
          </p:spPr>
        </p:sp>
      </p:grpSp>
      <p:sp>
        <p:nvSpPr>
          <p:cNvPr id="6" name="Freeform 6" descr="preencoded.png"/>
          <p:cNvSpPr/>
          <p:nvPr/>
        </p:nvSpPr>
        <p:spPr>
          <a:xfrm>
            <a:off x="0" y="952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p>
        </p:txBody>
      </p:sp>
      <p:sp>
        <p:nvSpPr>
          <p:cNvPr id="7" name="TextBox 7"/>
          <p:cNvSpPr txBox="1"/>
          <p:nvPr/>
        </p:nvSpPr>
        <p:spPr>
          <a:xfrm>
            <a:off x="1146158" y="854887"/>
            <a:ext cx="7997842" cy="719812"/>
          </a:xfrm>
          <a:prstGeom prst="rect">
            <a:avLst/>
          </a:prstGeom>
        </p:spPr>
        <p:txBody>
          <a:bodyPr lIns="0" tIns="0" rIns="0" bIns="0" rtlCol="0" anchor="t">
            <a:spAutoFit/>
          </a:bodyPr>
          <a:lstStyle/>
          <a:p>
            <a:pPr algn="l">
              <a:lnSpc>
                <a:spcPts val="6092"/>
              </a:lnSpc>
            </a:pPr>
            <a:r>
              <a:rPr lang="en-US" sz="4873" dirty="0">
                <a:solidFill>
                  <a:srgbClr val="282824"/>
                </a:solidFill>
                <a:latin typeface="Lato Bold"/>
              </a:rPr>
              <a:t>References:</a:t>
            </a:r>
          </a:p>
        </p:txBody>
      </p:sp>
      <p:grpSp>
        <p:nvGrpSpPr>
          <p:cNvPr id="8" name="Group 8"/>
          <p:cNvGrpSpPr/>
          <p:nvPr/>
        </p:nvGrpSpPr>
        <p:grpSpPr>
          <a:xfrm>
            <a:off x="228567" y="1982360"/>
            <a:ext cx="17887150" cy="5633850"/>
            <a:chOff x="0" y="0"/>
            <a:chExt cx="8610203" cy="3910608"/>
          </a:xfrm>
        </p:grpSpPr>
        <p:sp>
          <p:nvSpPr>
            <p:cNvPr id="9" name="Freeform 9"/>
            <p:cNvSpPr/>
            <p:nvPr/>
          </p:nvSpPr>
          <p:spPr>
            <a:xfrm>
              <a:off x="0" y="0"/>
              <a:ext cx="8610219" cy="3910711"/>
            </a:xfrm>
            <a:custGeom>
              <a:avLst/>
              <a:gdLst/>
              <a:ahLst/>
              <a:cxnLst/>
              <a:rect l="l" t="t" r="r" b="b"/>
              <a:pathLst>
                <a:path w="8610219" h="3910711">
                  <a:moveTo>
                    <a:pt x="0" y="222250"/>
                  </a:moveTo>
                  <a:cubicBezTo>
                    <a:pt x="0" y="99441"/>
                    <a:pt x="99441" y="0"/>
                    <a:pt x="222250" y="0"/>
                  </a:cubicBezTo>
                  <a:lnTo>
                    <a:pt x="8387969" y="0"/>
                  </a:lnTo>
                  <a:cubicBezTo>
                    <a:pt x="8510650" y="0"/>
                    <a:pt x="8610219" y="99441"/>
                    <a:pt x="8610219" y="222250"/>
                  </a:cubicBezTo>
                  <a:lnTo>
                    <a:pt x="8610219" y="3688461"/>
                  </a:lnTo>
                  <a:cubicBezTo>
                    <a:pt x="8610219" y="3811143"/>
                    <a:pt x="8510777" y="3910711"/>
                    <a:pt x="8387969" y="3910711"/>
                  </a:cubicBezTo>
                  <a:lnTo>
                    <a:pt x="222250" y="3910711"/>
                  </a:lnTo>
                  <a:cubicBezTo>
                    <a:pt x="99568" y="3910711"/>
                    <a:pt x="0" y="3811270"/>
                    <a:pt x="0" y="3688461"/>
                  </a:cubicBezTo>
                  <a:close/>
                </a:path>
              </a:pathLst>
            </a:custGeom>
            <a:solidFill>
              <a:srgbClr val="E1DBD0"/>
            </a:solidFill>
          </p:spPr>
          <p:txBody>
            <a:bodyPr/>
            <a:lstStyle/>
            <a:p>
              <a:endParaRPr lang="en-IN" dirty="0"/>
            </a:p>
          </p:txBody>
        </p:sp>
      </p:grpSp>
      <p:sp>
        <p:nvSpPr>
          <p:cNvPr id="10" name="TextBox 10"/>
          <p:cNvSpPr txBox="1"/>
          <p:nvPr/>
        </p:nvSpPr>
        <p:spPr>
          <a:xfrm>
            <a:off x="381001" y="2382515"/>
            <a:ext cx="17734750" cy="4325800"/>
          </a:xfrm>
          <a:prstGeom prst="rect">
            <a:avLst/>
          </a:prstGeom>
        </p:spPr>
        <p:txBody>
          <a:bodyPr wrap="square" lIns="0" tIns="0" rIns="0" bIns="0" rtlCol="0" anchor="t">
            <a:spAutoFit/>
          </a:bodyPr>
          <a:lstStyle/>
          <a:p>
            <a:pPr algn="l">
              <a:lnSpc>
                <a:spcPts val="3417"/>
              </a:lnSpc>
            </a:pPr>
            <a:r>
              <a:rPr lang="en-US" sz="2733" dirty="0">
                <a:solidFill>
                  <a:srgbClr val="282824"/>
                </a:solidFill>
                <a:latin typeface="Lato Bold"/>
              </a:rPr>
              <a:t>[1] Text Recognition in Multimedia Documents: A Study of Two Neural-based OCRs Using and Avoiding Character Segmentation</a:t>
            </a:r>
          </a:p>
          <a:p>
            <a:pPr algn="l">
              <a:lnSpc>
                <a:spcPts val="3417"/>
              </a:lnSpc>
            </a:pPr>
            <a:r>
              <a:rPr lang="en-US" sz="2733" dirty="0">
                <a:solidFill>
                  <a:srgbClr val="282824"/>
                </a:solidFill>
                <a:latin typeface="Lato Bold"/>
              </a:rPr>
              <a:t>Link:</a:t>
            </a:r>
          </a:p>
          <a:p>
            <a:pPr algn="l">
              <a:lnSpc>
                <a:spcPts val="3417"/>
              </a:lnSpc>
            </a:pPr>
            <a:r>
              <a:rPr lang="en-US" sz="2733" dirty="0">
                <a:solidFill>
                  <a:schemeClr val="tx2">
                    <a:lumMod val="75000"/>
                  </a:schemeClr>
                </a:solidFill>
                <a:latin typeface="Lato Bold"/>
                <a:hlinkClick r:id="rId4"/>
              </a:rPr>
              <a:t>https://www.researchgate.net/publication/235665033_Text_Recognition_in_Multimedia_Documents_A_Study_of_two_Neural-based_OCRs_Using_and_Avoiding_Character_Segmentation</a:t>
            </a:r>
            <a:endParaRPr lang="en-US" sz="2733" dirty="0">
              <a:solidFill>
                <a:schemeClr val="tx2">
                  <a:lumMod val="75000"/>
                </a:schemeClr>
              </a:solidFill>
              <a:latin typeface="Lato Bold"/>
            </a:endParaRPr>
          </a:p>
          <a:p>
            <a:pPr algn="l">
              <a:lnSpc>
                <a:spcPts val="3417"/>
              </a:lnSpc>
            </a:pPr>
            <a:endParaRPr lang="en-US" sz="2733" dirty="0">
              <a:solidFill>
                <a:schemeClr val="tx2">
                  <a:lumMod val="75000"/>
                </a:schemeClr>
              </a:solidFill>
              <a:latin typeface="Lato Bold"/>
            </a:endParaRPr>
          </a:p>
          <a:p>
            <a:pPr algn="l">
              <a:lnSpc>
                <a:spcPts val="3417"/>
              </a:lnSpc>
            </a:pPr>
            <a:r>
              <a:rPr lang="en-US" sz="2733" b="1" dirty="0">
                <a:latin typeface="Lato Bold"/>
              </a:rPr>
              <a:t>[2] Segmentation-free connectionist temporal classification loss-based OCR model for text captcha classification</a:t>
            </a:r>
          </a:p>
          <a:p>
            <a:pPr algn="l">
              <a:lnSpc>
                <a:spcPts val="3417"/>
              </a:lnSpc>
            </a:pPr>
            <a:r>
              <a:rPr lang="en-US" sz="2733" b="1" dirty="0">
                <a:latin typeface="Lato Bold"/>
              </a:rPr>
              <a:t>Link : </a:t>
            </a:r>
            <a:r>
              <a:rPr lang="en-US" sz="2733" b="1" dirty="0">
                <a:latin typeface="Lato Bold"/>
                <a:hlinkClick r:id="rId5"/>
              </a:rPr>
              <a:t>https://arxiv.org/pdf/2402.05417.pdf</a:t>
            </a:r>
            <a:endParaRPr lang="en-US" sz="2733" dirty="0">
              <a:latin typeface="Lato Bold"/>
            </a:endParaRPr>
          </a:p>
          <a:p>
            <a:pPr algn="l">
              <a:lnSpc>
                <a:spcPts val="3417"/>
              </a:lnSpc>
            </a:pPr>
            <a:endParaRPr lang="en-US" sz="2733" dirty="0">
              <a:solidFill>
                <a:schemeClr val="tx2">
                  <a:lumMod val="75000"/>
                </a:schemeClr>
              </a:solidFill>
              <a:latin typeface="Lato Bold"/>
            </a:endParaRPr>
          </a:p>
          <a:p>
            <a:pPr algn="l">
              <a:lnSpc>
                <a:spcPts val="3417"/>
              </a:lnSpc>
            </a:pPr>
            <a:endParaRPr lang="en-US" sz="2733" dirty="0">
              <a:solidFill>
                <a:srgbClr val="282824"/>
              </a:solidFill>
              <a:latin typeface="Lato Bold"/>
            </a:endParaRPr>
          </a:p>
        </p:txBody>
      </p:sp>
    </p:spTree>
    <p:extLst>
      <p:ext uri="{BB962C8B-B14F-4D97-AF65-F5344CB8AC3E}">
        <p14:creationId xmlns:p14="http://schemas.microsoft.com/office/powerpoint/2010/main" val="1121019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D6CC"/>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CE6"/>
            </a:solidFill>
          </p:spPr>
        </p:sp>
      </p:grpSp>
      <p:sp>
        <p:nvSpPr>
          <p:cNvPr id="6" name="TextBox 6"/>
          <p:cNvSpPr txBox="1"/>
          <p:nvPr/>
        </p:nvSpPr>
        <p:spPr>
          <a:xfrm>
            <a:off x="5763578" y="4842004"/>
            <a:ext cx="6760845" cy="814626"/>
          </a:xfrm>
          <a:prstGeom prst="rect">
            <a:avLst/>
          </a:prstGeom>
        </p:spPr>
        <p:txBody>
          <a:bodyPr lIns="0" tIns="0" rIns="0" bIns="0" rtlCol="0" anchor="t">
            <a:spAutoFit/>
          </a:bodyPr>
          <a:lstStyle/>
          <a:p>
            <a:pPr algn="ctr">
              <a:lnSpc>
                <a:spcPts val="6834"/>
              </a:lnSpc>
            </a:pPr>
            <a:r>
              <a:rPr lang="en-US" sz="5467">
                <a:solidFill>
                  <a:srgbClr val="282824"/>
                </a:solidFill>
                <a:latin typeface="Lato Bold"/>
              </a:rPr>
              <a:t>THANK YOU</a:t>
            </a:r>
          </a:p>
        </p:txBody>
      </p:sp>
      <p:sp>
        <p:nvSpPr>
          <p:cNvPr id="7" name="Freeform 7" descr="preencoded.png"/>
          <p:cNvSpPr/>
          <p:nvPr/>
        </p:nvSpPr>
        <p:spPr>
          <a:xfrm>
            <a:off x="15302691" y="9486900"/>
            <a:ext cx="2871009" cy="685800"/>
          </a:xfrm>
          <a:custGeom>
            <a:avLst/>
            <a:gdLst/>
            <a:ahLst/>
            <a:cxnLst/>
            <a:rect l="l" t="t" r="r" b="b"/>
            <a:pathLst>
              <a:path w="2871009" h="685800">
                <a:moveTo>
                  <a:pt x="0" y="0"/>
                </a:moveTo>
                <a:lnTo>
                  <a:pt x="2871009" y="0"/>
                </a:lnTo>
                <a:lnTo>
                  <a:pt x="2871009" y="685800"/>
                </a:lnTo>
                <a:lnTo>
                  <a:pt x="0" y="685800"/>
                </a:lnTo>
                <a:lnTo>
                  <a:pt x="0" y="0"/>
                </a:lnTo>
                <a:close/>
              </a:path>
            </a:pathLst>
          </a:custGeom>
          <a:blipFill>
            <a:blip r:embed="rId3"/>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E7E1"/>
        </a:solidFill>
        <a:effectLst/>
      </p:bgPr>
    </p:bg>
    <p:spTree>
      <p:nvGrpSpPr>
        <p:cNvPr id="1" name=""/>
        <p:cNvGrpSpPr/>
        <p:nvPr/>
      </p:nvGrpSpPr>
      <p:grpSpPr>
        <a:xfrm>
          <a:off x="0" y="0"/>
          <a:ext cx="0" cy="0"/>
          <a:chOff x="0" y="0"/>
          <a:chExt cx="0" cy="0"/>
        </a:xfrm>
      </p:grpSpPr>
      <p:sp>
        <p:nvSpPr>
          <p:cNvPr id="2" name="TextBox 2"/>
          <p:cNvSpPr txBox="1"/>
          <p:nvPr/>
        </p:nvSpPr>
        <p:spPr>
          <a:xfrm>
            <a:off x="4522738" y="216853"/>
            <a:ext cx="7718673" cy="1028700"/>
          </a:xfrm>
          <a:prstGeom prst="rect">
            <a:avLst/>
          </a:prstGeom>
        </p:spPr>
        <p:txBody>
          <a:bodyPr lIns="0" tIns="0" rIns="0" bIns="0" rtlCol="0" anchor="t">
            <a:spAutoFit/>
          </a:bodyPr>
          <a:lstStyle/>
          <a:p>
            <a:pPr algn="ctr">
              <a:lnSpc>
                <a:spcPts val="8400"/>
              </a:lnSpc>
            </a:pPr>
            <a:r>
              <a:rPr lang="en-US" sz="6000">
                <a:solidFill>
                  <a:srgbClr val="000000"/>
                </a:solidFill>
                <a:latin typeface="Canva Sans Bold"/>
              </a:rPr>
              <a:t>Data Set Description</a:t>
            </a:r>
          </a:p>
        </p:txBody>
      </p:sp>
      <p:sp>
        <p:nvSpPr>
          <p:cNvPr id="3" name="TextBox 3"/>
          <p:cNvSpPr txBox="1"/>
          <p:nvPr/>
        </p:nvSpPr>
        <p:spPr>
          <a:xfrm>
            <a:off x="1858888" y="1329215"/>
            <a:ext cx="15106008" cy="2192000"/>
          </a:xfrm>
          <a:prstGeom prst="rect">
            <a:avLst/>
          </a:prstGeom>
        </p:spPr>
        <p:txBody>
          <a:bodyPr lIns="0" tIns="0" rIns="0" bIns="0" rtlCol="0" anchor="t">
            <a:spAutoFit/>
          </a:bodyPr>
          <a:lstStyle/>
          <a:p>
            <a:pPr algn="ctr">
              <a:lnSpc>
                <a:spcPts val="3499"/>
              </a:lnSpc>
            </a:pPr>
            <a:endParaRPr/>
          </a:p>
          <a:p>
            <a:pPr algn="ctr">
              <a:lnSpc>
                <a:spcPts val="3500"/>
              </a:lnSpc>
              <a:spcBef>
                <a:spcPct val="0"/>
              </a:spcBef>
            </a:pPr>
            <a:r>
              <a:rPr lang="en-US" sz="2799">
                <a:solidFill>
                  <a:srgbClr val="000000"/>
                </a:solidFill>
                <a:latin typeface="Lato Bold"/>
              </a:rPr>
              <a:t>Image Variety:  </a:t>
            </a:r>
            <a:r>
              <a:rPr lang="en-US" sz="2799">
                <a:solidFill>
                  <a:srgbClr val="000000"/>
                </a:solidFill>
                <a:latin typeface="Lato"/>
              </a:rPr>
              <a:t>The dataset encompasses a wide variety of CAPTCHA images. In this dataset, there are 1040 samples are used and they are in Greyscale but be aware that they still have 3Dimensions, featuring diverse fonts, sizes, and styles of distorted text. This variety mimics real-world CAPTCHA scenarios encountered on various online platforms.</a:t>
            </a:r>
          </a:p>
        </p:txBody>
      </p:sp>
      <p:grpSp>
        <p:nvGrpSpPr>
          <p:cNvPr id="4" name="Group 4"/>
          <p:cNvGrpSpPr/>
          <p:nvPr/>
        </p:nvGrpSpPr>
        <p:grpSpPr>
          <a:xfrm>
            <a:off x="838954" y="1882849"/>
            <a:ext cx="624929" cy="479488"/>
            <a:chOff x="0" y="0"/>
            <a:chExt cx="833238" cy="639318"/>
          </a:xfrm>
        </p:grpSpPr>
        <p:sp>
          <p:nvSpPr>
            <p:cNvPr id="5" name="Freeform 5"/>
            <p:cNvSpPr/>
            <p:nvPr/>
          </p:nvSpPr>
          <p:spPr>
            <a:xfrm>
              <a:off x="0" y="0"/>
              <a:ext cx="833247" cy="639327"/>
            </a:xfrm>
            <a:custGeom>
              <a:avLst/>
              <a:gdLst/>
              <a:ahLst/>
              <a:cxnLst/>
              <a:rect l="l" t="t" r="r" b="b"/>
              <a:pathLst>
                <a:path w="833247" h="639327">
                  <a:moveTo>
                    <a:pt x="0" y="170526"/>
                  </a:moveTo>
                  <a:cubicBezTo>
                    <a:pt x="0" y="76298"/>
                    <a:pt x="99441" y="0"/>
                    <a:pt x="222250" y="0"/>
                  </a:cubicBezTo>
                  <a:lnTo>
                    <a:pt x="610997" y="0"/>
                  </a:lnTo>
                  <a:cubicBezTo>
                    <a:pt x="733679" y="0"/>
                    <a:pt x="833247" y="76298"/>
                    <a:pt x="833247" y="170526"/>
                  </a:cubicBezTo>
                  <a:lnTo>
                    <a:pt x="833247" y="468799"/>
                  </a:lnTo>
                  <a:cubicBezTo>
                    <a:pt x="833247" y="562929"/>
                    <a:pt x="733806" y="639327"/>
                    <a:pt x="610997" y="639327"/>
                  </a:cubicBezTo>
                  <a:lnTo>
                    <a:pt x="222250" y="639327"/>
                  </a:lnTo>
                  <a:cubicBezTo>
                    <a:pt x="99441" y="639327"/>
                    <a:pt x="0" y="563027"/>
                    <a:pt x="0" y="468799"/>
                  </a:cubicBezTo>
                  <a:close/>
                </a:path>
              </a:pathLst>
            </a:custGeom>
            <a:solidFill>
              <a:srgbClr val="E1DBD0"/>
            </a:solidFill>
          </p:spPr>
        </p:sp>
      </p:grpSp>
      <p:sp>
        <p:nvSpPr>
          <p:cNvPr id="6" name="TextBox 6"/>
          <p:cNvSpPr txBox="1"/>
          <p:nvPr/>
        </p:nvSpPr>
        <p:spPr>
          <a:xfrm>
            <a:off x="886866" y="1863799"/>
            <a:ext cx="529104" cy="466836"/>
          </a:xfrm>
          <a:prstGeom prst="rect">
            <a:avLst/>
          </a:prstGeom>
        </p:spPr>
        <p:txBody>
          <a:bodyPr lIns="0" tIns="0" rIns="0" bIns="0" rtlCol="0" anchor="t">
            <a:spAutoFit/>
          </a:bodyPr>
          <a:lstStyle/>
          <a:p>
            <a:pPr algn="ctr">
              <a:lnSpc>
                <a:spcPts val="3720"/>
              </a:lnSpc>
              <a:spcBef>
                <a:spcPct val="0"/>
              </a:spcBef>
            </a:pPr>
            <a:r>
              <a:rPr lang="en-US" sz="2976">
                <a:solidFill>
                  <a:srgbClr val="000000"/>
                </a:solidFill>
                <a:latin typeface="Lato Bold"/>
              </a:rPr>
              <a:t>1</a:t>
            </a:r>
          </a:p>
        </p:txBody>
      </p:sp>
      <p:grpSp>
        <p:nvGrpSpPr>
          <p:cNvPr id="7" name="Group 7"/>
          <p:cNvGrpSpPr/>
          <p:nvPr/>
        </p:nvGrpSpPr>
        <p:grpSpPr>
          <a:xfrm>
            <a:off x="886866" y="4187966"/>
            <a:ext cx="624929" cy="479488"/>
            <a:chOff x="0" y="0"/>
            <a:chExt cx="833238" cy="639318"/>
          </a:xfrm>
        </p:grpSpPr>
        <p:sp>
          <p:nvSpPr>
            <p:cNvPr id="8" name="Freeform 8"/>
            <p:cNvSpPr/>
            <p:nvPr/>
          </p:nvSpPr>
          <p:spPr>
            <a:xfrm>
              <a:off x="0" y="0"/>
              <a:ext cx="833247" cy="639327"/>
            </a:xfrm>
            <a:custGeom>
              <a:avLst/>
              <a:gdLst/>
              <a:ahLst/>
              <a:cxnLst/>
              <a:rect l="l" t="t" r="r" b="b"/>
              <a:pathLst>
                <a:path w="833247" h="639327">
                  <a:moveTo>
                    <a:pt x="0" y="170526"/>
                  </a:moveTo>
                  <a:cubicBezTo>
                    <a:pt x="0" y="76298"/>
                    <a:pt x="99441" y="0"/>
                    <a:pt x="222250" y="0"/>
                  </a:cubicBezTo>
                  <a:lnTo>
                    <a:pt x="610997" y="0"/>
                  </a:lnTo>
                  <a:cubicBezTo>
                    <a:pt x="733679" y="0"/>
                    <a:pt x="833247" y="76298"/>
                    <a:pt x="833247" y="170526"/>
                  </a:cubicBezTo>
                  <a:lnTo>
                    <a:pt x="833247" y="468799"/>
                  </a:lnTo>
                  <a:cubicBezTo>
                    <a:pt x="833247" y="562929"/>
                    <a:pt x="733806" y="639327"/>
                    <a:pt x="610997" y="639327"/>
                  </a:cubicBezTo>
                  <a:lnTo>
                    <a:pt x="222250" y="639327"/>
                  </a:lnTo>
                  <a:cubicBezTo>
                    <a:pt x="99441" y="639327"/>
                    <a:pt x="0" y="563027"/>
                    <a:pt x="0" y="468799"/>
                  </a:cubicBezTo>
                  <a:close/>
                </a:path>
              </a:pathLst>
            </a:custGeom>
            <a:solidFill>
              <a:srgbClr val="E1DBD0"/>
            </a:solidFill>
          </p:spPr>
        </p:sp>
      </p:grpSp>
      <p:sp>
        <p:nvSpPr>
          <p:cNvPr id="9" name="TextBox 9"/>
          <p:cNvSpPr txBox="1"/>
          <p:nvPr/>
        </p:nvSpPr>
        <p:spPr>
          <a:xfrm>
            <a:off x="934778" y="4200619"/>
            <a:ext cx="529104" cy="466836"/>
          </a:xfrm>
          <a:prstGeom prst="rect">
            <a:avLst/>
          </a:prstGeom>
        </p:spPr>
        <p:txBody>
          <a:bodyPr lIns="0" tIns="0" rIns="0" bIns="0" rtlCol="0" anchor="t">
            <a:spAutoFit/>
          </a:bodyPr>
          <a:lstStyle/>
          <a:p>
            <a:pPr algn="ctr">
              <a:lnSpc>
                <a:spcPts val="3720"/>
              </a:lnSpc>
              <a:spcBef>
                <a:spcPct val="0"/>
              </a:spcBef>
            </a:pPr>
            <a:r>
              <a:rPr lang="en-US" sz="2976">
                <a:solidFill>
                  <a:srgbClr val="000000"/>
                </a:solidFill>
                <a:latin typeface="Lato Bold"/>
              </a:rPr>
              <a:t>2</a:t>
            </a:r>
          </a:p>
        </p:txBody>
      </p:sp>
      <p:grpSp>
        <p:nvGrpSpPr>
          <p:cNvPr id="10" name="Group 10"/>
          <p:cNvGrpSpPr/>
          <p:nvPr/>
        </p:nvGrpSpPr>
        <p:grpSpPr>
          <a:xfrm>
            <a:off x="886866" y="6493083"/>
            <a:ext cx="624929" cy="479488"/>
            <a:chOff x="0" y="0"/>
            <a:chExt cx="833238" cy="639318"/>
          </a:xfrm>
        </p:grpSpPr>
        <p:sp>
          <p:nvSpPr>
            <p:cNvPr id="11" name="Freeform 11"/>
            <p:cNvSpPr/>
            <p:nvPr/>
          </p:nvSpPr>
          <p:spPr>
            <a:xfrm>
              <a:off x="0" y="0"/>
              <a:ext cx="833247" cy="639327"/>
            </a:xfrm>
            <a:custGeom>
              <a:avLst/>
              <a:gdLst/>
              <a:ahLst/>
              <a:cxnLst/>
              <a:rect l="l" t="t" r="r" b="b"/>
              <a:pathLst>
                <a:path w="833247" h="639327">
                  <a:moveTo>
                    <a:pt x="0" y="170526"/>
                  </a:moveTo>
                  <a:cubicBezTo>
                    <a:pt x="0" y="76298"/>
                    <a:pt x="99441" y="0"/>
                    <a:pt x="222250" y="0"/>
                  </a:cubicBezTo>
                  <a:lnTo>
                    <a:pt x="610997" y="0"/>
                  </a:lnTo>
                  <a:cubicBezTo>
                    <a:pt x="733679" y="0"/>
                    <a:pt x="833247" y="76298"/>
                    <a:pt x="833247" y="170526"/>
                  </a:cubicBezTo>
                  <a:lnTo>
                    <a:pt x="833247" y="468799"/>
                  </a:lnTo>
                  <a:cubicBezTo>
                    <a:pt x="833247" y="562929"/>
                    <a:pt x="733806" y="639327"/>
                    <a:pt x="610997" y="639327"/>
                  </a:cubicBezTo>
                  <a:lnTo>
                    <a:pt x="222250" y="639327"/>
                  </a:lnTo>
                  <a:cubicBezTo>
                    <a:pt x="99441" y="639327"/>
                    <a:pt x="0" y="563027"/>
                    <a:pt x="0" y="468799"/>
                  </a:cubicBezTo>
                  <a:close/>
                </a:path>
              </a:pathLst>
            </a:custGeom>
            <a:solidFill>
              <a:srgbClr val="E1DBD0"/>
            </a:solidFill>
          </p:spPr>
        </p:sp>
      </p:grpSp>
      <p:sp>
        <p:nvSpPr>
          <p:cNvPr id="12" name="TextBox 12"/>
          <p:cNvSpPr txBox="1"/>
          <p:nvPr/>
        </p:nvSpPr>
        <p:spPr>
          <a:xfrm>
            <a:off x="1858888" y="4130816"/>
            <a:ext cx="15747505" cy="1471930"/>
          </a:xfrm>
          <a:prstGeom prst="rect">
            <a:avLst/>
          </a:prstGeom>
        </p:spPr>
        <p:txBody>
          <a:bodyPr lIns="0" tIns="0" rIns="0" bIns="0" rtlCol="0" anchor="t">
            <a:spAutoFit/>
          </a:bodyPr>
          <a:lstStyle/>
          <a:p>
            <a:pPr algn="ctr">
              <a:lnSpc>
                <a:spcPts val="3919"/>
              </a:lnSpc>
            </a:pPr>
            <a:r>
              <a:rPr lang="en-US" sz="2799">
                <a:solidFill>
                  <a:srgbClr val="000000"/>
                </a:solidFill>
                <a:latin typeface="Canva Sans Bold"/>
              </a:rPr>
              <a:t>Synthetic Generation</a:t>
            </a:r>
            <a:r>
              <a:rPr lang="en-US" sz="2799">
                <a:solidFill>
                  <a:srgbClr val="000000"/>
                </a:solidFill>
                <a:latin typeface="Canva Sans"/>
              </a:rPr>
              <a:t>: This collection contains photos that have been artificially altered to include noise, rotation, occlusion, and different backgrounds. For CAPTCHA identification tasks, our synthetic generation approach guarantees a hard and varied sample. </a:t>
            </a:r>
          </a:p>
        </p:txBody>
      </p:sp>
      <p:sp>
        <p:nvSpPr>
          <p:cNvPr id="13" name="TextBox 13"/>
          <p:cNvSpPr txBox="1"/>
          <p:nvPr/>
        </p:nvSpPr>
        <p:spPr>
          <a:xfrm>
            <a:off x="934778" y="6474033"/>
            <a:ext cx="529104" cy="466836"/>
          </a:xfrm>
          <a:prstGeom prst="rect">
            <a:avLst/>
          </a:prstGeom>
        </p:spPr>
        <p:txBody>
          <a:bodyPr lIns="0" tIns="0" rIns="0" bIns="0" rtlCol="0" anchor="t">
            <a:spAutoFit/>
          </a:bodyPr>
          <a:lstStyle/>
          <a:p>
            <a:pPr algn="ctr">
              <a:lnSpc>
                <a:spcPts val="3720"/>
              </a:lnSpc>
              <a:spcBef>
                <a:spcPct val="0"/>
              </a:spcBef>
            </a:pPr>
            <a:r>
              <a:rPr lang="en-US" sz="2976">
                <a:solidFill>
                  <a:srgbClr val="000000"/>
                </a:solidFill>
                <a:latin typeface="Lato Bold"/>
              </a:rPr>
              <a:t>3</a:t>
            </a:r>
          </a:p>
        </p:txBody>
      </p:sp>
      <p:sp>
        <p:nvSpPr>
          <p:cNvPr id="14" name="TextBox 14"/>
          <p:cNvSpPr txBox="1"/>
          <p:nvPr/>
        </p:nvSpPr>
        <p:spPr>
          <a:xfrm>
            <a:off x="1858888" y="6216216"/>
            <a:ext cx="15106008" cy="3468578"/>
          </a:xfrm>
          <a:prstGeom prst="rect">
            <a:avLst/>
          </a:prstGeom>
        </p:spPr>
        <p:txBody>
          <a:bodyPr lIns="0" tIns="0" rIns="0" bIns="0" rtlCol="0" anchor="t">
            <a:spAutoFit/>
          </a:bodyPr>
          <a:lstStyle/>
          <a:p>
            <a:pPr>
              <a:lnSpc>
                <a:spcPts val="3919"/>
              </a:lnSpc>
            </a:pPr>
            <a:r>
              <a:rPr lang="en-US" sz="2799" dirty="0">
                <a:solidFill>
                  <a:srgbClr val="000000"/>
                </a:solidFill>
                <a:latin typeface="Canva Sans Bold"/>
              </a:rPr>
              <a:t> Each CAPTCHA image is associated with a corresponding label indicating the correct sequence of characters within the CAPTCHA</a:t>
            </a:r>
          </a:p>
          <a:p>
            <a:pPr marL="604518" lvl="1" indent="-302259" algn="ctr">
              <a:lnSpc>
                <a:spcPts val="3919"/>
              </a:lnSpc>
              <a:buFont typeface="Arial"/>
              <a:buChar char="•"/>
            </a:pPr>
            <a:r>
              <a:rPr lang="en-US" sz="2799" dirty="0">
                <a:solidFill>
                  <a:srgbClr val="000000"/>
                </a:solidFill>
                <a:latin typeface="Canva Sans"/>
              </a:rPr>
              <a:t>The number of unique characters found in the data set is: 19                                            </a:t>
            </a:r>
          </a:p>
          <a:p>
            <a:pPr marL="604518" lvl="1" indent="-302259" algn="ctr">
              <a:lnSpc>
                <a:spcPts val="3919"/>
              </a:lnSpc>
              <a:buFont typeface="Arial"/>
              <a:buChar char="•"/>
            </a:pPr>
            <a:r>
              <a:rPr lang="en-US" sz="2799" dirty="0">
                <a:solidFill>
                  <a:srgbClr val="000000"/>
                </a:solidFill>
                <a:latin typeface="Canva Sans"/>
              </a:rPr>
              <a:t>Different Characters that are used in these sample captchas are : </a:t>
            </a:r>
          </a:p>
          <a:p>
            <a:pPr marL="302259" lvl="1" algn="ctr">
              <a:lnSpc>
                <a:spcPts val="3919"/>
              </a:lnSpc>
            </a:pPr>
            <a:r>
              <a:rPr lang="en-US" sz="2799" dirty="0">
                <a:solidFill>
                  <a:srgbClr val="000000"/>
                </a:solidFill>
                <a:latin typeface="Canva Sans"/>
              </a:rPr>
              <a:t>['2', '3', '4', '5', '6', '7', '8', 'b', 'c', 'd', 'e', 'f', 'g', 'm', 'n', 'p', 'w', 'x', 'y']             </a:t>
            </a:r>
          </a:p>
          <a:p>
            <a:pPr marL="604518" lvl="1" indent="-302259" algn="ctr">
              <a:lnSpc>
                <a:spcPts val="3919"/>
              </a:lnSpc>
              <a:buFont typeface="Arial"/>
              <a:buChar char="•"/>
            </a:pPr>
            <a:r>
              <a:rPr lang="en-US" sz="2799" dirty="0">
                <a:solidFill>
                  <a:srgbClr val="000000"/>
                </a:solidFill>
                <a:latin typeface="Canva Sans"/>
              </a:rPr>
              <a:t>Maximum length of the captcha that would be processed: 5    </a:t>
            </a:r>
            <a:r>
              <a:rPr lang="en-US" sz="2799" dirty="0">
                <a:solidFill>
                  <a:srgbClr val="000000"/>
                </a:solidFill>
                <a:latin typeface="Canva Sans Bold"/>
              </a:rPr>
              <a:t>                                         </a:t>
            </a:r>
          </a:p>
          <a:p>
            <a:pPr algn="ctr">
              <a:lnSpc>
                <a:spcPts val="3919"/>
              </a:lnSpc>
            </a:pPr>
            <a:endParaRPr lang="en-US" sz="2799" dirty="0">
              <a:solidFill>
                <a:srgbClr val="000000"/>
              </a:solidFill>
              <a:latin typeface="Canva San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D6CC"/>
            </a:solidFill>
          </p:spPr>
        </p:sp>
      </p:grpSp>
      <p:grpSp>
        <p:nvGrpSpPr>
          <p:cNvPr id="4" name="Group 4"/>
          <p:cNvGrpSpPr/>
          <p:nvPr/>
        </p:nvGrpSpPr>
        <p:grpSpPr>
          <a:xfrm>
            <a:off x="0" y="0"/>
            <a:ext cx="18288000" cy="10348912"/>
            <a:chOff x="0" y="0"/>
            <a:chExt cx="24384000" cy="13798550"/>
          </a:xfrm>
        </p:grpSpPr>
        <p:sp>
          <p:nvSpPr>
            <p:cNvPr id="5" name="Freeform 5"/>
            <p:cNvSpPr/>
            <p:nvPr/>
          </p:nvSpPr>
          <p:spPr>
            <a:xfrm>
              <a:off x="0" y="0"/>
              <a:ext cx="24384000" cy="13798550"/>
            </a:xfrm>
            <a:custGeom>
              <a:avLst/>
              <a:gdLst/>
              <a:ahLst/>
              <a:cxnLst/>
              <a:rect l="l" t="t" r="r" b="b"/>
              <a:pathLst>
                <a:path w="24384000" h="13798550">
                  <a:moveTo>
                    <a:pt x="0" y="0"/>
                  </a:moveTo>
                  <a:lnTo>
                    <a:pt x="24384000" y="0"/>
                  </a:lnTo>
                  <a:lnTo>
                    <a:pt x="24384000" y="13798550"/>
                  </a:lnTo>
                  <a:lnTo>
                    <a:pt x="0" y="13798550"/>
                  </a:lnTo>
                  <a:close/>
                </a:path>
              </a:pathLst>
            </a:custGeom>
            <a:solidFill>
              <a:srgbClr val="EFECE6"/>
            </a:solidFill>
          </p:spPr>
        </p:sp>
      </p:grpSp>
      <p:sp>
        <p:nvSpPr>
          <p:cNvPr id="6" name="Freeform 6" descr="preencoded.png"/>
          <p:cNvSpPr/>
          <p:nvPr/>
        </p:nvSpPr>
        <p:spPr>
          <a:xfrm>
            <a:off x="0" y="0"/>
            <a:ext cx="18288000" cy="10348912"/>
          </a:xfrm>
          <a:custGeom>
            <a:avLst/>
            <a:gdLst/>
            <a:ahLst/>
            <a:cxnLst/>
            <a:rect l="l" t="t" r="r" b="b"/>
            <a:pathLst>
              <a:path w="18288000" h="10348912">
                <a:moveTo>
                  <a:pt x="0" y="0"/>
                </a:moveTo>
                <a:lnTo>
                  <a:pt x="18288000" y="0"/>
                </a:lnTo>
                <a:lnTo>
                  <a:pt x="18288000" y="10348912"/>
                </a:lnTo>
                <a:lnTo>
                  <a:pt x="0" y="10348912"/>
                </a:lnTo>
                <a:lnTo>
                  <a:pt x="0" y="0"/>
                </a:lnTo>
                <a:close/>
              </a:path>
            </a:pathLst>
          </a:custGeom>
          <a:blipFill>
            <a:blip r:embed="rId3"/>
            <a:stretch>
              <a:fillRect t="-23" b="-23"/>
            </a:stretch>
          </a:blipFill>
        </p:spPr>
      </p:sp>
      <p:sp>
        <p:nvSpPr>
          <p:cNvPr id="7" name="TextBox 7"/>
          <p:cNvSpPr txBox="1"/>
          <p:nvPr/>
        </p:nvSpPr>
        <p:spPr>
          <a:xfrm>
            <a:off x="1028700" y="217962"/>
            <a:ext cx="13158953" cy="814503"/>
          </a:xfrm>
          <a:prstGeom prst="rect">
            <a:avLst/>
          </a:prstGeom>
        </p:spPr>
        <p:txBody>
          <a:bodyPr lIns="0" tIns="0" rIns="0" bIns="0" rtlCol="0" anchor="t">
            <a:spAutoFit/>
          </a:bodyPr>
          <a:lstStyle/>
          <a:p>
            <a:pPr algn="l">
              <a:lnSpc>
                <a:spcPts val="6501"/>
              </a:lnSpc>
            </a:pPr>
            <a:r>
              <a:rPr lang="en-US" sz="5199">
                <a:solidFill>
                  <a:srgbClr val="282824"/>
                </a:solidFill>
                <a:latin typeface="Lato Bold"/>
              </a:rPr>
              <a:t>Character Segmentation Based Approach</a:t>
            </a:r>
          </a:p>
        </p:txBody>
      </p:sp>
      <p:sp>
        <p:nvSpPr>
          <p:cNvPr id="8" name="TextBox 8"/>
          <p:cNvSpPr txBox="1"/>
          <p:nvPr/>
        </p:nvSpPr>
        <p:spPr>
          <a:xfrm>
            <a:off x="1563469" y="1256874"/>
            <a:ext cx="8741301" cy="473075"/>
          </a:xfrm>
          <a:prstGeom prst="rect">
            <a:avLst/>
          </a:prstGeom>
        </p:spPr>
        <p:txBody>
          <a:bodyPr lIns="0" tIns="0" rIns="0" bIns="0" rtlCol="0" anchor="t">
            <a:spAutoFit/>
          </a:bodyPr>
          <a:lstStyle/>
          <a:p>
            <a:pPr marL="377031" lvl="1" indent="-188515" algn="l">
              <a:lnSpc>
                <a:spcPts val="3999"/>
              </a:lnSpc>
              <a:buFont typeface="Arial"/>
              <a:buChar char="•"/>
            </a:pPr>
            <a:r>
              <a:rPr lang="en-US" sz="2499" dirty="0">
                <a:solidFill>
                  <a:srgbClr val="4A4A45"/>
                </a:solidFill>
                <a:latin typeface="Lato"/>
              </a:rPr>
              <a:t>We first </a:t>
            </a:r>
            <a:r>
              <a:rPr lang="en-US" sz="2499" dirty="0">
                <a:solidFill>
                  <a:srgbClr val="4A4A45"/>
                </a:solidFill>
                <a:latin typeface="Canva Sans" panose="020B0604020202020204" charset="0"/>
              </a:rPr>
              <a:t>attempted</a:t>
            </a:r>
            <a:r>
              <a:rPr lang="en-US" sz="2499" dirty="0">
                <a:solidFill>
                  <a:srgbClr val="4A4A45"/>
                </a:solidFill>
                <a:latin typeface="Lato"/>
              </a:rPr>
              <a:t> to approach this problem using CNNs.</a:t>
            </a:r>
          </a:p>
        </p:txBody>
      </p:sp>
      <p:sp>
        <p:nvSpPr>
          <p:cNvPr id="9" name="TextBox 9"/>
          <p:cNvSpPr txBox="1"/>
          <p:nvPr/>
        </p:nvSpPr>
        <p:spPr>
          <a:xfrm>
            <a:off x="1274605" y="1806149"/>
            <a:ext cx="14874351" cy="473075"/>
          </a:xfrm>
          <a:prstGeom prst="rect">
            <a:avLst/>
          </a:prstGeom>
        </p:spPr>
        <p:txBody>
          <a:bodyPr lIns="0" tIns="0" rIns="0" bIns="0" rtlCol="0" anchor="t">
            <a:spAutoFit/>
          </a:bodyPr>
          <a:lstStyle/>
          <a:p>
            <a:pPr marL="539749" lvl="1" indent="-269875" algn="l">
              <a:lnSpc>
                <a:spcPts val="3999"/>
              </a:lnSpc>
              <a:buFont typeface="Arial"/>
              <a:buChar char="•"/>
            </a:pPr>
            <a:r>
              <a:rPr lang="en-US" sz="2499" dirty="0">
                <a:solidFill>
                  <a:srgbClr val="4A4A45"/>
                </a:solidFill>
                <a:latin typeface="Canva Sans" panose="020B0604020202020204" charset="0"/>
              </a:rPr>
              <a:t>Segmentation</a:t>
            </a:r>
            <a:r>
              <a:rPr lang="en-US" sz="2499" dirty="0">
                <a:solidFill>
                  <a:srgbClr val="4A4A45"/>
                </a:solidFill>
                <a:latin typeface="Lato"/>
              </a:rPr>
              <a:t>: refers to the process of breaking the whole image into subparts for further process.</a:t>
            </a:r>
          </a:p>
        </p:txBody>
      </p:sp>
      <p:grpSp>
        <p:nvGrpSpPr>
          <p:cNvPr id="10" name="Group 10"/>
          <p:cNvGrpSpPr/>
          <p:nvPr/>
        </p:nvGrpSpPr>
        <p:grpSpPr>
          <a:xfrm>
            <a:off x="9124652" y="3454450"/>
            <a:ext cx="38844" cy="6359872"/>
            <a:chOff x="0" y="0"/>
            <a:chExt cx="51792" cy="8479830"/>
          </a:xfrm>
        </p:grpSpPr>
        <p:sp>
          <p:nvSpPr>
            <p:cNvPr id="11" name="Freeform 11"/>
            <p:cNvSpPr/>
            <p:nvPr/>
          </p:nvSpPr>
          <p:spPr>
            <a:xfrm>
              <a:off x="0" y="0"/>
              <a:ext cx="51816" cy="8479790"/>
            </a:xfrm>
            <a:custGeom>
              <a:avLst/>
              <a:gdLst/>
              <a:ahLst/>
              <a:cxnLst/>
              <a:rect l="l" t="t" r="r" b="b"/>
              <a:pathLst>
                <a:path w="51816" h="8479790">
                  <a:moveTo>
                    <a:pt x="0" y="0"/>
                  </a:moveTo>
                  <a:lnTo>
                    <a:pt x="51816" y="0"/>
                  </a:lnTo>
                  <a:lnTo>
                    <a:pt x="51816" y="8479790"/>
                  </a:lnTo>
                  <a:lnTo>
                    <a:pt x="0" y="8479790"/>
                  </a:lnTo>
                  <a:close/>
                </a:path>
              </a:pathLst>
            </a:custGeom>
            <a:solidFill>
              <a:srgbClr val="CDCDCA"/>
            </a:solidFill>
          </p:spPr>
        </p:sp>
      </p:grpSp>
      <p:grpSp>
        <p:nvGrpSpPr>
          <p:cNvPr id="12" name="Group 12"/>
          <p:cNvGrpSpPr/>
          <p:nvPr/>
        </p:nvGrpSpPr>
        <p:grpSpPr>
          <a:xfrm>
            <a:off x="8244855" y="3805461"/>
            <a:ext cx="680442" cy="38844"/>
            <a:chOff x="0" y="0"/>
            <a:chExt cx="907257" cy="51792"/>
          </a:xfrm>
        </p:grpSpPr>
        <p:sp>
          <p:nvSpPr>
            <p:cNvPr id="13" name="Freeform 13"/>
            <p:cNvSpPr/>
            <p:nvPr/>
          </p:nvSpPr>
          <p:spPr>
            <a:xfrm>
              <a:off x="0" y="0"/>
              <a:ext cx="907288" cy="51816"/>
            </a:xfrm>
            <a:custGeom>
              <a:avLst/>
              <a:gdLst/>
              <a:ahLst/>
              <a:cxnLst/>
              <a:rect l="l" t="t" r="r" b="b"/>
              <a:pathLst>
                <a:path w="907288" h="51816">
                  <a:moveTo>
                    <a:pt x="0" y="0"/>
                  </a:moveTo>
                  <a:lnTo>
                    <a:pt x="907288" y="0"/>
                  </a:lnTo>
                  <a:lnTo>
                    <a:pt x="907288" y="51816"/>
                  </a:lnTo>
                  <a:lnTo>
                    <a:pt x="0" y="51816"/>
                  </a:lnTo>
                  <a:close/>
                </a:path>
              </a:pathLst>
            </a:custGeom>
            <a:solidFill>
              <a:srgbClr val="CDCDCA"/>
            </a:solidFill>
          </p:spPr>
        </p:sp>
      </p:grpSp>
      <p:grpSp>
        <p:nvGrpSpPr>
          <p:cNvPr id="14" name="Group 14"/>
          <p:cNvGrpSpPr/>
          <p:nvPr/>
        </p:nvGrpSpPr>
        <p:grpSpPr>
          <a:xfrm>
            <a:off x="8925298" y="3606254"/>
            <a:ext cx="437406" cy="437406"/>
            <a:chOff x="0" y="0"/>
            <a:chExt cx="583208" cy="583208"/>
          </a:xfrm>
        </p:grpSpPr>
        <p:sp>
          <p:nvSpPr>
            <p:cNvPr id="15" name="Freeform 15"/>
            <p:cNvSpPr/>
            <p:nvPr/>
          </p:nvSpPr>
          <p:spPr>
            <a:xfrm>
              <a:off x="0" y="0"/>
              <a:ext cx="583184" cy="583184"/>
            </a:xfrm>
            <a:custGeom>
              <a:avLst/>
              <a:gdLst/>
              <a:ahLst/>
              <a:cxnLst/>
              <a:rect l="l" t="t" r="r" b="b"/>
              <a:pathLst>
                <a:path w="583184" h="583184">
                  <a:moveTo>
                    <a:pt x="0" y="155575"/>
                  </a:moveTo>
                  <a:cubicBezTo>
                    <a:pt x="0" y="69596"/>
                    <a:pt x="69596" y="0"/>
                    <a:pt x="155575" y="0"/>
                  </a:cubicBezTo>
                  <a:lnTo>
                    <a:pt x="427609" y="0"/>
                  </a:lnTo>
                  <a:cubicBezTo>
                    <a:pt x="513461" y="0"/>
                    <a:pt x="583184" y="69596"/>
                    <a:pt x="583184" y="155575"/>
                  </a:cubicBezTo>
                  <a:lnTo>
                    <a:pt x="583184" y="427609"/>
                  </a:lnTo>
                  <a:cubicBezTo>
                    <a:pt x="583184" y="513461"/>
                    <a:pt x="513588" y="583184"/>
                    <a:pt x="427609" y="583184"/>
                  </a:cubicBezTo>
                  <a:lnTo>
                    <a:pt x="155575" y="583184"/>
                  </a:lnTo>
                  <a:cubicBezTo>
                    <a:pt x="69596" y="583184"/>
                    <a:pt x="0" y="513588"/>
                    <a:pt x="0" y="427609"/>
                  </a:cubicBezTo>
                  <a:close/>
                </a:path>
              </a:pathLst>
            </a:custGeom>
            <a:solidFill>
              <a:srgbClr val="E1DBD0"/>
            </a:solidFill>
          </p:spPr>
        </p:sp>
      </p:grpSp>
      <p:sp>
        <p:nvSpPr>
          <p:cNvPr id="16" name="TextBox 16"/>
          <p:cNvSpPr txBox="1"/>
          <p:nvPr/>
        </p:nvSpPr>
        <p:spPr>
          <a:xfrm>
            <a:off x="5735895" y="3675489"/>
            <a:ext cx="2247335" cy="347934"/>
          </a:xfrm>
          <a:prstGeom prst="rect">
            <a:avLst/>
          </a:prstGeom>
        </p:spPr>
        <p:txBody>
          <a:bodyPr lIns="0" tIns="0" rIns="0" bIns="0" rtlCol="0" anchor="t">
            <a:spAutoFit/>
          </a:bodyPr>
          <a:lstStyle/>
          <a:p>
            <a:pPr algn="r">
              <a:lnSpc>
                <a:spcPts val="2750"/>
              </a:lnSpc>
            </a:pPr>
            <a:r>
              <a:rPr lang="en-US" sz="2199">
                <a:solidFill>
                  <a:srgbClr val="282824"/>
                </a:solidFill>
                <a:latin typeface="Lato Bold"/>
              </a:rPr>
              <a:t>Input Text Image</a:t>
            </a:r>
          </a:p>
        </p:txBody>
      </p:sp>
      <p:sp>
        <p:nvSpPr>
          <p:cNvPr id="17" name="TextBox 17"/>
          <p:cNvSpPr txBox="1"/>
          <p:nvPr/>
        </p:nvSpPr>
        <p:spPr>
          <a:xfrm>
            <a:off x="4617899" y="4120947"/>
            <a:ext cx="3967177" cy="1070610"/>
          </a:xfrm>
          <a:prstGeom prst="rect">
            <a:avLst/>
          </a:prstGeom>
        </p:spPr>
        <p:txBody>
          <a:bodyPr lIns="0" tIns="0" rIns="0" bIns="0" rtlCol="0" anchor="t">
            <a:spAutoFit/>
          </a:bodyPr>
          <a:lstStyle/>
          <a:p>
            <a:pPr algn="r">
              <a:lnSpc>
                <a:spcPts val="2880"/>
              </a:lnSpc>
            </a:pPr>
            <a:r>
              <a:rPr lang="en-US" sz="1800">
                <a:solidFill>
                  <a:srgbClr val="4A4A45"/>
                </a:solidFill>
                <a:latin typeface="Lato"/>
              </a:rPr>
              <a:t>A digital image that contains Text or scanning some documents by Scanner and storing it as a digital image</a:t>
            </a:r>
          </a:p>
        </p:txBody>
      </p:sp>
      <p:grpSp>
        <p:nvGrpSpPr>
          <p:cNvPr id="18" name="Group 18"/>
          <p:cNvGrpSpPr/>
          <p:nvPr/>
        </p:nvGrpSpPr>
        <p:grpSpPr>
          <a:xfrm>
            <a:off x="9362702" y="4777458"/>
            <a:ext cx="680443" cy="38844"/>
            <a:chOff x="0" y="0"/>
            <a:chExt cx="907257" cy="51792"/>
          </a:xfrm>
        </p:grpSpPr>
        <p:sp>
          <p:nvSpPr>
            <p:cNvPr id="19" name="Freeform 19"/>
            <p:cNvSpPr/>
            <p:nvPr/>
          </p:nvSpPr>
          <p:spPr>
            <a:xfrm>
              <a:off x="0" y="0"/>
              <a:ext cx="907288" cy="51816"/>
            </a:xfrm>
            <a:custGeom>
              <a:avLst/>
              <a:gdLst/>
              <a:ahLst/>
              <a:cxnLst/>
              <a:rect l="l" t="t" r="r" b="b"/>
              <a:pathLst>
                <a:path w="907288" h="51816">
                  <a:moveTo>
                    <a:pt x="0" y="0"/>
                  </a:moveTo>
                  <a:lnTo>
                    <a:pt x="907288" y="0"/>
                  </a:lnTo>
                  <a:lnTo>
                    <a:pt x="907288" y="51816"/>
                  </a:lnTo>
                  <a:lnTo>
                    <a:pt x="0" y="51816"/>
                  </a:lnTo>
                  <a:close/>
                </a:path>
              </a:pathLst>
            </a:custGeom>
            <a:solidFill>
              <a:srgbClr val="CDCDCA"/>
            </a:solidFill>
          </p:spPr>
        </p:sp>
      </p:grpSp>
      <p:grpSp>
        <p:nvGrpSpPr>
          <p:cNvPr id="20" name="Group 20"/>
          <p:cNvGrpSpPr/>
          <p:nvPr/>
        </p:nvGrpSpPr>
        <p:grpSpPr>
          <a:xfrm>
            <a:off x="8925298" y="4578251"/>
            <a:ext cx="437406" cy="437406"/>
            <a:chOff x="0" y="0"/>
            <a:chExt cx="583208" cy="583208"/>
          </a:xfrm>
        </p:grpSpPr>
        <p:sp>
          <p:nvSpPr>
            <p:cNvPr id="21" name="Freeform 21"/>
            <p:cNvSpPr/>
            <p:nvPr/>
          </p:nvSpPr>
          <p:spPr>
            <a:xfrm>
              <a:off x="0" y="0"/>
              <a:ext cx="583184" cy="583184"/>
            </a:xfrm>
            <a:custGeom>
              <a:avLst/>
              <a:gdLst/>
              <a:ahLst/>
              <a:cxnLst/>
              <a:rect l="l" t="t" r="r" b="b"/>
              <a:pathLst>
                <a:path w="583184" h="583184">
                  <a:moveTo>
                    <a:pt x="0" y="155575"/>
                  </a:moveTo>
                  <a:cubicBezTo>
                    <a:pt x="0" y="69596"/>
                    <a:pt x="69596" y="0"/>
                    <a:pt x="155575" y="0"/>
                  </a:cubicBezTo>
                  <a:lnTo>
                    <a:pt x="427609" y="0"/>
                  </a:lnTo>
                  <a:cubicBezTo>
                    <a:pt x="513461" y="0"/>
                    <a:pt x="583184" y="69596"/>
                    <a:pt x="583184" y="155575"/>
                  </a:cubicBezTo>
                  <a:lnTo>
                    <a:pt x="583184" y="427609"/>
                  </a:lnTo>
                  <a:cubicBezTo>
                    <a:pt x="583184" y="513461"/>
                    <a:pt x="513588" y="583184"/>
                    <a:pt x="427609" y="583184"/>
                  </a:cubicBezTo>
                  <a:lnTo>
                    <a:pt x="155575" y="583184"/>
                  </a:lnTo>
                  <a:cubicBezTo>
                    <a:pt x="69596" y="583184"/>
                    <a:pt x="0" y="513588"/>
                    <a:pt x="0" y="427609"/>
                  </a:cubicBezTo>
                  <a:close/>
                </a:path>
              </a:pathLst>
            </a:custGeom>
            <a:solidFill>
              <a:srgbClr val="E1DBD0"/>
            </a:solidFill>
          </p:spPr>
        </p:sp>
      </p:grpSp>
      <p:sp>
        <p:nvSpPr>
          <p:cNvPr id="22" name="TextBox 22"/>
          <p:cNvSpPr txBox="1"/>
          <p:nvPr/>
        </p:nvSpPr>
        <p:spPr>
          <a:xfrm>
            <a:off x="10304770" y="4647486"/>
            <a:ext cx="2247335" cy="347934"/>
          </a:xfrm>
          <a:prstGeom prst="rect">
            <a:avLst/>
          </a:prstGeom>
        </p:spPr>
        <p:txBody>
          <a:bodyPr lIns="0" tIns="0" rIns="0" bIns="0" rtlCol="0" anchor="t">
            <a:spAutoFit/>
          </a:bodyPr>
          <a:lstStyle/>
          <a:p>
            <a:pPr algn="l">
              <a:lnSpc>
                <a:spcPts val="2750"/>
              </a:lnSpc>
            </a:pPr>
            <a:r>
              <a:rPr lang="en-US" sz="2199">
                <a:solidFill>
                  <a:srgbClr val="282824"/>
                </a:solidFill>
                <a:latin typeface="Lato Bold"/>
              </a:rPr>
              <a:t>Pre-processing</a:t>
            </a:r>
          </a:p>
        </p:txBody>
      </p:sp>
      <p:sp>
        <p:nvSpPr>
          <p:cNvPr id="23" name="TextBox 23"/>
          <p:cNvSpPr txBox="1"/>
          <p:nvPr/>
        </p:nvSpPr>
        <p:spPr>
          <a:xfrm>
            <a:off x="10304770" y="5010626"/>
            <a:ext cx="3365331" cy="2156460"/>
          </a:xfrm>
          <a:prstGeom prst="rect">
            <a:avLst/>
          </a:prstGeom>
        </p:spPr>
        <p:txBody>
          <a:bodyPr lIns="0" tIns="0" rIns="0" bIns="0" rtlCol="0" anchor="t">
            <a:spAutoFit/>
          </a:bodyPr>
          <a:lstStyle/>
          <a:p>
            <a:pPr marL="388620" lvl="1" indent="-194310">
              <a:lnSpc>
                <a:spcPts val="2880"/>
              </a:lnSpc>
              <a:buFont typeface="Arial"/>
              <a:buChar char="•"/>
            </a:pPr>
            <a:r>
              <a:rPr lang="en-US" sz="1800">
                <a:solidFill>
                  <a:srgbClr val="4A4A45"/>
                </a:solidFill>
                <a:latin typeface="Lato"/>
              </a:rPr>
              <a:t>Grey Scale Conversion</a:t>
            </a:r>
          </a:p>
          <a:p>
            <a:pPr marL="388620" lvl="1" indent="-194310">
              <a:lnSpc>
                <a:spcPts val="2880"/>
              </a:lnSpc>
              <a:buFont typeface="Arial"/>
              <a:buChar char="•"/>
            </a:pPr>
            <a:r>
              <a:rPr lang="en-US" sz="1800">
                <a:solidFill>
                  <a:srgbClr val="4A4A45"/>
                </a:solidFill>
                <a:latin typeface="Lato"/>
              </a:rPr>
              <a:t>Binarizing Image</a:t>
            </a:r>
          </a:p>
          <a:p>
            <a:pPr marL="388620" lvl="1" indent="-194310">
              <a:lnSpc>
                <a:spcPts val="2880"/>
              </a:lnSpc>
              <a:buFont typeface="Arial"/>
              <a:buChar char="•"/>
            </a:pPr>
            <a:r>
              <a:rPr lang="en-US" sz="1800">
                <a:solidFill>
                  <a:srgbClr val="4A4A45"/>
                </a:solidFill>
                <a:latin typeface="Lato"/>
              </a:rPr>
              <a:t>Morphological Operation</a:t>
            </a:r>
          </a:p>
          <a:p>
            <a:pPr marL="388620" lvl="1" indent="-194310">
              <a:lnSpc>
                <a:spcPts val="2880"/>
              </a:lnSpc>
              <a:buAutoNum type="arabicPeriod"/>
            </a:pPr>
            <a:r>
              <a:rPr lang="en-US" sz="1800" spc="-28">
                <a:solidFill>
                  <a:srgbClr val="4A4A45"/>
                </a:solidFill>
                <a:latin typeface="Lato"/>
              </a:rPr>
              <a:t> Dilation</a:t>
            </a:r>
          </a:p>
          <a:p>
            <a:pPr marL="388620" lvl="1" indent="-194310">
              <a:lnSpc>
                <a:spcPts val="2880"/>
              </a:lnSpc>
              <a:buAutoNum type="arabicPeriod"/>
            </a:pPr>
            <a:r>
              <a:rPr lang="en-US" sz="1800" spc="-28">
                <a:solidFill>
                  <a:srgbClr val="4A4A45"/>
                </a:solidFill>
                <a:latin typeface="Lato Semi-Bold"/>
              </a:rPr>
              <a:t>Erosion</a:t>
            </a:r>
          </a:p>
          <a:p>
            <a:pPr algn="l">
              <a:lnSpc>
                <a:spcPts val="2880"/>
              </a:lnSpc>
            </a:pPr>
            <a:endParaRPr lang="en-US" sz="1800" spc="-28">
              <a:solidFill>
                <a:srgbClr val="4A4A45"/>
              </a:solidFill>
              <a:latin typeface="Lato Semi-Bold"/>
            </a:endParaRPr>
          </a:p>
        </p:txBody>
      </p:sp>
      <p:grpSp>
        <p:nvGrpSpPr>
          <p:cNvPr id="24" name="Group 24"/>
          <p:cNvGrpSpPr/>
          <p:nvPr/>
        </p:nvGrpSpPr>
        <p:grpSpPr>
          <a:xfrm>
            <a:off x="8244855" y="6211862"/>
            <a:ext cx="680442" cy="38844"/>
            <a:chOff x="0" y="0"/>
            <a:chExt cx="907257" cy="51792"/>
          </a:xfrm>
        </p:grpSpPr>
        <p:sp>
          <p:nvSpPr>
            <p:cNvPr id="25" name="Freeform 25"/>
            <p:cNvSpPr/>
            <p:nvPr/>
          </p:nvSpPr>
          <p:spPr>
            <a:xfrm>
              <a:off x="0" y="0"/>
              <a:ext cx="907288" cy="51816"/>
            </a:xfrm>
            <a:custGeom>
              <a:avLst/>
              <a:gdLst/>
              <a:ahLst/>
              <a:cxnLst/>
              <a:rect l="l" t="t" r="r" b="b"/>
              <a:pathLst>
                <a:path w="907288" h="51816">
                  <a:moveTo>
                    <a:pt x="0" y="0"/>
                  </a:moveTo>
                  <a:lnTo>
                    <a:pt x="907288" y="0"/>
                  </a:lnTo>
                  <a:lnTo>
                    <a:pt x="907288" y="51816"/>
                  </a:lnTo>
                  <a:lnTo>
                    <a:pt x="0" y="51816"/>
                  </a:lnTo>
                  <a:close/>
                </a:path>
              </a:pathLst>
            </a:custGeom>
            <a:solidFill>
              <a:srgbClr val="CDCDCA"/>
            </a:solidFill>
          </p:spPr>
        </p:sp>
      </p:grpSp>
      <p:grpSp>
        <p:nvGrpSpPr>
          <p:cNvPr id="26" name="Group 26"/>
          <p:cNvGrpSpPr/>
          <p:nvPr/>
        </p:nvGrpSpPr>
        <p:grpSpPr>
          <a:xfrm>
            <a:off x="8925298" y="6012656"/>
            <a:ext cx="437406" cy="437406"/>
            <a:chOff x="0" y="0"/>
            <a:chExt cx="583208" cy="583208"/>
          </a:xfrm>
        </p:grpSpPr>
        <p:sp>
          <p:nvSpPr>
            <p:cNvPr id="27" name="Freeform 27"/>
            <p:cNvSpPr/>
            <p:nvPr/>
          </p:nvSpPr>
          <p:spPr>
            <a:xfrm>
              <a:off x="0" y="0"/>
              <a:ext cx="583184" cy="583184"/>
            </a:xfrm>
            <a:custGeom>
              <a:avLst/>
              <a:gdLst/>
              <a:ahLst/>
              <a:cxnLst/>
              <a:rect l="l" t="t" r="r" b="b"/>
              <a:pathLst>
                <a:path w="583184" h="583184">
                  <a:moveTo>
                    <a:pt x="0" y="155575"/>
                  </a:moveTo>
                  <a:cubicBezTo>
                    <a:pt x="0" y="69596"/>
                    <a:pt x="69596" y="0"/>
                    <a:pt x="155575" y="0"/>
                  </a:cubicBezTo>
                  <a:lnTo>
                    <a:pt x="427609" y="0"/>
                  </a:lnTo>
                  <a:cubicBezTo>
                    <a:pt x="513461" y="0"/>
                    <a:pt x="583184" y="69596"/>
                    <a:pt x="583184" y="155575"/>
                  </a:cubicBezTo>
                  <a:lnTo>
                    <a:pt x="583184" y="427609"/>
                  </a:lnTo>
                  <a:cubicBezTo>
                    <a:pt x="583184" y="513461"/>
                    <a:pt x="513588" y="583184"/>
                    <a:pt x="427609" y="583184"/>
                  </a:cubicBezTo>
                  <a:lnTo>
                    <a:pt x="155575" y="583184"/>
                  </a:lnTo>
                  <a:cubicBezTo>
                    <a:pt x="69596" y="583184"/>
                    <a:pt x="0" y="513588"/>
                    <a:pt x="0" y="427609"/>
                  </a:cubicBezTo>
                  <a:close/>
                </a:path>
              </a:pathLst>
            </a:custGeom>
            <a:solidFill>
              <a:srgbClr val="E1DBD0"/>
            </a:solidFill>
          </p:spPr>
        </p:sp>
      </p:grpSp>
      <p:sp>
        <p:nvSpPr>
          <p:cNvPr id="28" name="TextBox 28"/>
          <p:cNvSpPr txBox="1"/>
          <p:nvPr/>
        </p:nvSpPr>
        <p:spPr>
          <a:xfrm>
            <a:off x="5649724" y="6081891"/>
            <a:ext cx="2333506" cy="347934"/>
          </a:xfrm>
          <a:prstGeom prst="rect">
            <a:avLst/>
          </a:prstGeom>
        </p:spPr>
        <p:txBody>
          <a:bodyPr lIns="0" tIns="0" rIns="0" bIns="0" rtlCol="0" anchor="t">
            <a:spAutoFit/>
          </a:bodyPr>
          <a:lstStyle/>
          <a:p>
            <a:pPr algn="r">
              <a:lnSpc>
                <a:spcPts val="2750"/>
              </a:lnSpc>
            </a:pPr>
            <a:r>
              <a:rPr lang="en-US" sz="2199">
                <a:solidFill>
                  <a:srgbClr val="282824"/>
                </a:solidFill>
                <a:latin typeface="Lato Bold"/>
              </a:rPr>
              <a:t>Segmentation</a:t>
            </a:r>
          </a:p>
        </p:txBody>
      </p:sp>
      <p:sp>
        <p:nvSpPr>
          <p:cNvPr id="29" name="TextBox 29"/>
          <p:cNvSpPr txBox="1"/>
          <p:nvPr/>
        </p:nvSpPr>
        <p:spPr>
          <a:xfrm>
            <a:off x="4416966" y="6837001"/>
            <a:ext cx="3564686" cy="1432560"/>
          </a:xfrm>
          <a:prstGeom prst="rect">
            <a:avLst/>
          </a:prstGeom>
        </p:spPr>
        <p:txBody>
          <a:bodyPr lIns="0" tIns="0" rIns="0" bIns="0" rtlCol="0" anchor="t">
            <a:spAutoFit/>
          </a:bodyPr>
          <a:lstStyle/>
          <a:p>
            <a:pPr algn="r">
              <a:lnSpc>
                <a:spcPts val="2880"/>
              </a:lnSpc>
            </a:pPr>
            <a:r>
              <a:rPr lang="en-US" sz="1800">
                <a:solidFill>
                  <a:srgbClr val="4A4A45"/>
                </a:solidFill>
                <a:latin typeface="Lato"/>
              </a:rPr>
              <a:t>This stage involves in three steps:</a:t>
            </a:r>
          </a:p>
          <a:p>
            <a:pPr marL="388620" lvl="1" indent="-194310" algn="r">
              <a:lnSpc>
                <a:spcPts val="2880"/>
              </a:lnSpc>
              <a:buAutoNum type="arabicPeriod"/>
            </a:pPr>
            <a:r>
              <a:rPr lang="en-US" sz="1800">
                <a:solidFill>
                  <a:srgbClr val="4A4A45"/>
                </a:solidFill>
                <a:latin typeface="Lato"/>
              </a:rPr>
              <a:t>Line Level Segmentation</a:t>
            </a:r>
          </a:p>
          <a:p>
            <a:pPr marL="388620" lvl="1" indent="-194310" algn="r">
              <a:lnSpc>
                <a:spcPts val="2880"/>
              </a:lnSpc>
              <a:buAutoNum type="arabicPeriod"/>
            </a:pPr>
            <a:r>
              <a:rPr lang="en-US" sz="1800">
                <a:solidFill>
                  <a:srgbClr val="4A4A45"/>
                </a:solidFill>
                <a:latin typeface="Lato Bold"/>
              </a:rPr>
              <a:t>Word</a:t>
            </a:r>
            <a:r>
              <a:rPr lang="en-US" sz="1800">
                <a:solidFill>
                  <a:srgbClr val="4A4A45"/>
                </a:solidFill>
                <a:latin typeface="Lato"/>
              </a:rPr>
              <a:t> Level Segmentation</a:t>
            </a:r>
          </a:p>
          <a:p>
            <a:pPr marL="388620" lvl="1" indent="-194310" algn="r">
              <a:lnSpc>
                <a:spcPts val="2880"/>
              </a:lnSpc>
              <a:buAutoNum type="arabicPeriod"/>
            </a:pPr>
            <a:r>
              <a:rPr lang="en-US" sz="1800">
                <a:solidFill>
                  <a:srgbClr val="4A4A45"/>
                </a:solidFill>
                <a:latin typeface="Lato Bold"/>
              </a:rPr>
              <a:t>Character</a:t>
            </a:r>
            <a:r>
              <a:rPr lang="en-US" sz="1800">
                <a:solidFill>
                  <a:srgbClr val="4A4A45"/>
                </a:solidFill>
                <a:latin typeface="Lato"/>
              </a:rPr>
              <a:t> Level Segmentation</a:t>
            </a:r>
          </a:p>
        </p:txBody>
      </p:sp>
      <p:sp>
        <p:nvSpPr>
          <p:cNvPr id="30" name="TextBox 30"/>
          <p:cNvSpPr txBox="1"/>
          <p:nvPr/>
        </p:nvSpPr>
        <p:spPr>
          <a:xfrm>
            <a:off x="1274605" y="2412574"/>
            <a:ext cx="16176195" cy="860425"/>
          </a:xfrm>
          <a:prstGeom prst="rect">
            <a:avLst/>
          </a:prstGeom>
        </p:spPr>
        <p:txBody>
          <a:bodyPr lIns="0" tIns="0" rIns="0" bIns="0" rtlCol="0" anchor="t">
            <a:spAutoFit/>
          </a:bodyPr>
          <a:lstStyle/>
          <a:p>
            <a:pPr marL="539749" lvl="1" indent="-269875">
              <a:lnSpc>
                <a:spcPts val="3499"/>
              </a:lnSpc>
              <a:buFont typeface="Arial"/>
              <a:buChar char="•"/>
            </a:pPr>
            <a:r>
              <a:rPr lang="en-US" sz="2499" dirty="0">
                <a:solidFill>
                  <a:srgbClr val="000000"/>
                </a:solidFill>
                <a:latin typeface="Canva Sans"/>
              </a:rPr>
              <a:t>OCR Segmentation: is breaking the image that contains text into small parts to recognize the text form the background, and it is done through several steps.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D6CC"/>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CE6"/>
            </a:solidFill>
          </p:spPr>
        </p:sp>
      </p:grpSp>
      <p:sp>
        <p:nvSpPr>
          <p:cNvPr id="6" name="Freeform 6"/>
          <p:cNvSpPr/>
          <p:nvPr/>
        </p:nvSpPr>
        <p:spPr>
          <a:xfrm>
            <a:off x="12671650" y="7058969"/>
            <a:ext cx="4229882" cy="3089870"/>
          </a:xfrm>
          <a:custGeom>
            <a:avLst/>
            <a:gdLst/>
            <a:ahLst/>
            <a:cxnLst/>
            <a:rect l="l" t="t" r="r" b="b"/>
            <a:pathLst>
              <a:path w="4229882" h="3089870">
                <a:moveTo>
                  <a:pt x="0" y="0"/>
                </a:moveTo>
                <a:lnTo>
                  <a:pt x="4229882" y="0"/>
                </a:lnTo>
                <a:lnTo>
                  <a:pt x="4229882" y="3089869"/>
                </a:lnTo>
                <a:lnTo>
                  <a:pt x="0" y="3089869"/>
                </a:lnTo>
                <a:lnTo>
                  <a:pt x="0" y="0"/>
                </a:lnTo>
                <a:close/>
              </a:path>
            </a:pathLst>
          </a:custGeom>
          <a:blipFill>
            <a:blip r:embed="rId3"/>
            <a:stretch>
              <a:fillRect/>
            </a:stretch>
          </a:blipFill>
          <a:ln w="38100" cap="sq">
            <a:solidFill>
              <a:srgbClr val="000000"/>
            </a:solidFill>
            <a:prstDash val="solid"/>
            <a:miter/>
          </a:ln>
        </p:spPr>
      </p:sp>
      <p:sp>
        <p:nvSpPr>
          <p:cNvPr id="7" name="Freeform 7" descr="preencoded.png"/>
          <p:cNvSpPr/>
          <p:nvPr/>
        </p:nvSpPr>
        <p:spPr>
          <a:xfrm>
            <a:off x="-26894" y="8992"/>
            <a:ext cx="4572000" cy="10287000"/>
          </a:xfrm>
          <a:custGeom>
            <a:avLst/>
            <a:gdLst/>
            <a:ahLst/>
            <a:cxnLst/>
            <a:rect l="l" t="t" r="r" b="b"/>
            <a:pathLst>
              <a:path w="4572000" h="10287000">
                <a:moveTo>
                  <a:pt x="0" y="0"/>
                </a:moveTo>
                <a:lnTo>
                  <a:pt x="4572000" y="0"/>
                </a:lnTo>
                <a:lnTo>
                  <a:pt x="4572000" y="10287000"/>
                </a:lnTo>
                <a:lnTo>
                  <a:pt x="0" y="10287000"/>
                </a:lnTo>
                <a:lnTo>
                  <a:pt x="0" y="0"/>
                </a:lnTo>
                <a:close/>
              </a:path>
            </a:pathLst>
          </a:custGeom>
          <a:blipFill>
            <a:blip r:embed="rId4"/>
            <a:stretch>
              <a:fillRect/>
            </a:stretch>
          </a:blipFill>
        </p:spPr>
      </p:sp>
      <p:grpSp>
        <p:nvGrpSpPr>
          <p:cNvPr id="8" name="Group 8"/>
          <p:cNvGrpSpPr/>
          <p:nvPr/>
        </p:nvGrpSpPr>
        <p:grpSpPr>
          <a:xfrm>
            <a:off x="5642834" y="3042449"/>
            <a:ext cx="624929" cy="624929"/>
            <a:chOff x="0" y="0"/>
            <a:chExt cx="833238" cy="833238"/>
          </a:xfrm>
        </p:grpSpPr>
        <p:sp>
          <p:nvSpPr>
            <p:cNvPr id="9" name="Freeform 9"/>
            <p:cNvSpPr/>
            <p:nvPr/>
          </p:nvSpPr>
          <p:spPr>
            <a:xfrm>
              <a:off x="0" y="0"/>
              <a:ext cx="833247" cy="833247"/>
            </a:xfrm>
            <a:custGeom>
              <a:avLst/>
              <a:gdLst/>
              <a:ahLst/>
              <a:cxnLst/>
              <a:rect l="l" t="t" r="r" b="b"/>
              <a:pathLst>
                <a:path w="833247" h="833247">
                  <a:moveTo>
                    <a:pt x="0" y="222250"/>
                  </a:moveTo>
                  <a:cubicBezTo>
                    <a:pt x="0" y="99441"/>
                    <a:pt x="99441" y="0"/>
                    <a:pt x="222250" y="0"/>
                  </a:cubicBezTo>
                  <a:lnTo>
                    <a:pt x="610997" y="0"/>
                  </a:lnTo>
                  <a:cubicBezTo>
                    <a:pt x="733679" y="0"/>
                    <a:pt x="833247" y="99441"/>
                    <a:pt x="833247" y="222250"/>
                  </a:cubicBezTo>
                  <a:lnTo>
                    <a:pt x="833247" y="610997"/>
                  </a:lnTo>
                  <a:cubicBezTo>
                    <a:pt x="833247" y="733679"/>
                    <a:pt x="733806" y="833247"/>
                    <a:pt x="610997" y="833247"/>
                  </a:cubicBezTo>
                  <a:lnTo>
                    <a:pt x="222250" y="833247"/>
                  </a:lnTo>
                  <a:cubicBezTo>
                    <a:pt x="99441" y="833247"/>
                    <a:pt x="0" y="733806"/>
                    <a:pt x="0" y="610997"/>
                  </a:cubicBezTo>
                  <a:close/>
                </a:path>
              </a:pathLst>
            </a:custGeom>
            <a:solidFill>
              <a:srgbClr val="E1DBD0"/>
            </a:solidFill>
          </p:spPr>
        </p:sp>
      </p:grpSp>
      <p:grpSp>
        <p:nvGrpSpPr>
          <p:cNvPr id="10" name="Group 10"/>
          <p:cNvGrpSpPr/>
          <p:nvPr/>
        </p:nvGrpSpPr>
        <p:grpSpPr>
          <a:xfrm>
            <a:off x="11711485" y="2944566"/>
            <a:ext cx="624929" cy="624929"/>
            <a:chOff x="0" y="0"/>
            <a:chExt cx="833238" cy="833238"/>
          </a:xfrm>
        </p:grpSpPr>
        <p:sp>
          <p:nvSpPr>
            <p:cNvPr id="11" name="Freeform 11"/>
            <p:cNvSpPr/>
            <p:nvPr/>
          </p:nvSpPr>
          <p:spPr>
            <a:xfrm>
              <a:off x="0" y="0"/>
              <a:ext cx="833247" cy="833247"/>
            </a:xfrm>
            <a:custGeom>
              <a:avLst/>
              <a:gdLst/>
              <a:ahLst/>
              <a:cxnLst/>
              <a:rect l="l" t="t" r="r" b="b"/>
              <a:pathLst>
                <a:path w="833247" h="833247">
                  <a:moveTo>
                    <a:pt x="0" y="222250"/>
                  </a:moveTo>
                  <a:cubicBezTo>
                    <a:pt x="0" y="99441"/>
                    <a:pt x="99441" y="0"/>
                    <a:pt x="222250" y="0"/>
                  </a:cubicBezTo>
                  <a:lnTo>
                    <a:pt x="610997" y="0"/>
                  </a:lnTo>
                  <a:cubicBezTo>
                    <a:pt x="733679" y="0"/>
                    <a:pt x="833247" y="99441"/>
                    <a:pt x="833247" y="222250"/>
                  </a:cubicBezTo>
                  <a:lnTo>
                    <a:pt x="833247" y="610997"/>
                  </a:lnTo>
                  <a:cubicBezTo>
                    <a:pt x="833247" y="733679"/>
                    <a:pt x="733806" y="833247"/>
                    <a:pt x="610997" y="833247"/>
                  </a:cubicBezTo>
                  <a:lnTo>
                    <a:pt x="222250" y="833247"/>
                  </a:lnTo>
                  <a:cubicBezTo>
                    <a:pt x="99441" y="833247"/>
                    <a:pt x="0" y="733806"/>
                    <a:pt x="0" y="610997"/>
                  </a:cubicBezTo>
                  <a:close/>
                </a:path>
              </a:pathLst>
            </a:custGeom>
            <a:solidFill>
              <a:srgbClr val="E1DBD0"/>
            </a:solidFill>
          </p:spPr>
        </p:sp>
      </p:grpSp>
      <p:grpSp>
        <p:nvGrpSpPr>
          <p:cNvPr id="12" name="Group 12"/>
          <p:cNvGrpSpPr/>
          <p:nvPr/>
        </p:nvGrpSpPr>
        <p:grpSpPr>
          <a:xfrm>
            <a:off x="5613499" y="6668989"/>
            <a:ext cx="624929" cy="624929"/>
            <a:chOff x="0" y="0"/>
            <a:chExt cx="833238" cy="833238"/>
          </a:xfrm>
        </p:grpSpPr>
        <p:sp>
          <p:nvSpPr>
            <p:cNvPr id="13" name="Freeform 13"/>
            <p:cNvSpPr/>
            <p:nvPr/>
          </p:nvSpPr>
          <p:spPr>
            <a:xfrm>
              <a:off x="0" y="0"/>
              <a:ext cx="833247" cy="833247"/>
            </a:xfrm>
            <a:custGeom>
              <a:avLst/>
              <a:gdLst/>
              <a:ahLst/>
              <a:cxnLst/>
              <a:rect l="l" t="t" r="r" b="b"/>
              <a:pathLst>
                <a:path w="833247" h="833247">
                  <a:moveTo>
                    <a:pt x="0" y="222250"/>
                  </a:moveTo>
                  <a:cubicBezTo>
                    <a:pt x="0" y="99441"/>
                    <a:pt x="99441" y="0"/>
                    <a:pt x="222250" y="0"/>
                  </a:cubicBezTo>
                  <a:lnTo>
                    <a:pt x="610997" y="0"/>
                  </a:lnTo>
                  <a:cubicBezTo>
                    <a:pt x="733679" y="0"/>
                    <a:pt x="833247" y="99441"/>
                    <a:pt x="833247" y="222250"/>
                  </a:cubicBezTo>
                  <a:lnTo>
                    <a:pt x="833247" y="610997"/>
                  </a:lnTo>
                  <a:cubicBezTo>
                    <a:pt x="833247" y="733679"/>
                    <a:pt x="733806" y="833247"/>
                    <a:pt x="610997" y="833247"/>
                  </a:cubicBezTo>
                  <a:lnTo>
                    <a:pt x="222250" y="833247"/>
                  </a:lnTo>
                  <a:cubicBezTo>
                    <a:pt x="99441" y="833247"/>
                    <a:pt x="0" y="733806"/>
                    <a:pt x="0" y="610997"/>
                  </a:cubicBezTo>
                  <a:close/>
                </a:path>
              </a:pathLst>
            </a:custGeom>
            <a:solidFill>
              <a:srgbClr val="E1DBD0"/>
            </a:solidFill>
          </p:spPr>
        </p:sp>
      </p:grpSp>
      <p:sp>
        <p:nvSpPr>
          <p:cNvPr id="14" name="TextBox 14"/>
          <p:cNvSpPr txBox="1"/>
          <p:nvPr/>
        </p:nvSpPr>
        <p:spPr>
          <a:xfrm>
            <a:off x="5642834" y="570649"/>
            <a:ext cx="11895599" cy="1362837"/>
          </a:xfrm>
          <a:prstGeom prst="rect">
            <a:avLst/>
          </a:prstGeom>
        </p:spPr>
        <p:txBody>
          <a:bodyPr lIns="0" tIns="0" rIns="0" bIns="0" rtlCol="0" anchor="t">
            <a:spAutoFit/>
          </a:bodyPr>
          <a:lstStyle/>
          <a:p>
            <a:pPr algn="l">
              <a:lnSpc>
                <a:spcPts val="5467"/>
              </a:lnSpc>
            </a:pPr>
            <a:r>
              <a:rPr lang="en-US" sz="4373">
                <a:solidFill>
                  <a:srgbClr val="282824"/>
                </a:solidFill>
                <a:latin typeface="Lato Bold"/>
              </a:rPr>
              <a:t>Limitations of the Character Segmentation Approach</a:t>
            </a:r>
          </a:p>
        </p:txBody>
      </p:sp>
      <p:sp>
        <p:nvSpPr>
          <p:cNvPr id="15" name="TextBox 15"/>
          <p:cNvSpPr txBox="1"/>
          <p:nvPr/>
        </p:nvSpPr>
        <p:spPr>
          <a:xfrm>
            <a:off x="5837664" y="3013948"/>
            <a:ext cx="58817" cy="457736"/>
          </a:xfrm>
          <a:prstGeom prst="rect">
            <a:avLst/>
          </a:prstGeom>
        </p:spPr>
        <p:txBody>
          <a:bodyPr lIns="0" tIns="0" rIns="0" bIns="0" rtlCol="0" anchor="t">
            <a:spAutoFit/>
          </a:bodyPr>
          <a:lstStyle/>
          <a:p>
            <a:pPr algn="ctr">
              <a:lnSpc>
                <a:spcPts val="4101"/>
              </a:lnSpc>
            </a:pPr>
            <a:r>
              <a:rPr lang="en-US" sz="3279">
                <a:solidFill>
                  <a:srgbClr val="282824"/>
                </a:solidFill>
                <a:latin typeface="Lato Bold"/>
              </a:rPr>
              <a:t>1</a:t>
            </a:r>
          </a:p>
        </p:txBody>
      </p:sp>
      <p:sp>
        <p:nvSpPr>
          <p:cNvPr id="16" name="TextBox 16"/>
          <p:cNvSpPr txBox="1"/>
          <p:nvPr/>
        </p:nvSpPr>
        <p:spPr>
          <a:xfrm>
            <a:off x="6607581" y="2983796"/>
            <a:ext cx="3425458" cy="887054"/>
          </a:xfrm>
          <a:prstGeom prst="rect">
            <a:avLst/>
          </a:prstGeom>
        </p:spPr>
        <p:txBody>
          <a:bodyPr lIns="0" tIns="0" rIns="0" bIns="0" rtlCol="0" anchor="t">
            <a:spAutoFit/>
          </a:bodyPr>
          <a:lstStyle/>
          <a:p>
            <a:pPr algn="l">
              <a:lnSpc>
                <a:spcPts val="3500"/>
              </a:lnSpc>
            </a:pPr>
            <a:r>
              <a:rPr lang="en-US" sz="2799">
                <a:solidFill>
                  <a:srgbClr val="282824"/>
                </a:solidFill>
                <a:latin typeface="Lato Bold"/>
              </a:rPr>
              <a:t>Time-Intensive Processing</a:t>
            </a:r>
          </a:p>
        </p:txBody>
      </p:sp>
      <p:sp>
        <p:nvSpPr>
          <p:cNvPr id="17" name="TextBox 17"/>
          <p:cNvSpPr txBox="1"/>
          <p:nvPr/>
        </p:nvSpPr>
        <p:spPr>
          <a:xfrm>
            <a:off x="6607581" y="3903494"/>
            <a:ext cx="4592121" cy="1736250"/>
          </a:xfrm>
          <a:prstGeom prst="rect">
            <a:avLst/>
          </a:prstGeom>
        </p:spPr>
        <p:txBody>
          <a:bodyPr lIns="0" tIns="0" rIns="0" bIns="0" rtlCol="0" anchor="t">
            <a:spAutoFit/>
          </a:bodyPr>
          <a:lstStyle/>
          <a:p>
            <a:pPr algn="l">
              <a:lnSpc>
                <a:spcPts val="3518"/>
              </a:lnSpc>
            </a:pPr>
            <a:r>
              <a:rPr lang="en-US" sz="2199">
                <a:solidFill>
                  <a:srgbClr val="4A4A45"/>
                </a:solidFill>
                <a:latin typeface="Lato"/>
              </a:rPr>
              <a:t> Character segmentation requires substantial computational time which can impede the efficiency of OCR models.</a:t>
            </a:r>
          </a:p>
        </p:txBody>
      </p:sp>
      <p:sp>
        <p:nvSpPr>
          <p:cNvPr id="18" name="TextBox 18"/>
          <p:cNvSpPr txBox="1"/>
          <p:nvPr/>
        </p:nvSpPr>
        <p:spPr>
          <a:xfrm>
            <a:off x="11965132" y="3013874"/>
            <a:ext cx="58817" cy="457736"/>
          </a:xfrm>
          <a:prstGeom prst="rect">
            <a:avLst/>
          </a:prstGeom>
        </p:spPr>
        <p:txBody>
          <a:bodyPr lIns="0" tIns="0" rIns="0" bIns="0" rtlCol="0" anchor="t">
            <a:spAutoFit/>
          </a:bodyPr>
          <a:lstStyle/>
          <a:p>
            <a:pPr algn="ctr">
              <a:lnSpc>
                <a:spcPts val="4101"/>
              </a:lnSpc>
            </a:pPr>
            <a:r>
              <a:rPr lang="en-US" sz="3279">
                <a:solidFill>
                  <a:srgbClr val="282824"/>
                </a:solidFill>
                <a:latin typeface="Lato Bold"/>
              </a:rPr>
              <a:t>2</a:t>
            </a:r>
          </a:p>
        </p:txBody>
      </p:sp>
      <p:sp>
        <p:nvSpPr>
          <p:cNvPr id="19" name="TextBox 19"/>
          <p:cNvSpPr txBox="1"/>
          <p:nvPr/>
        </p:nvSpPr>
        <p:spPr>
          <a:xfrm>
            <a:off x="12562939" y="2885986"/>
            <a:ext cx="4003357" cy="887054"/>
          </a:xfrm>
          <a:prstGeom prst="rect">
            <a:avLst/>
          </a:prstGeom>
        </p:spPr>
        <p:txBody>
          <a:bodyPr lIns="0" tIns="0" rIns="0" bIns="0" rtlCol="0" anchor="t">
            <a:spAutoFit/>
          </a:bodyPr>
          <a:lstStyle/>
          <a:p>
            <a:pPr algn="l">
              <a:lnSpc>
                <a:spcPts val="3500"/>
              </a:lnSpc>
            </a:pPr>
            <a:r>
              <a:rPr lang="en-US" sz="2799">
                <a:solidFill>
                  <a:srgbClr val="282824"/>
                </a:solidFill>
                <a:latin typeface="Lato Bold"/>
              </a:rPr>
              <a:t>Economically Unfeasible Approach</a:t>
            </a:r>
          </a:p>
        </p:txBody>
      </p:sp>
      <p:sp>
        <p:nvSpPr>
          <p:cNvPr id="20" name="TextBox 20"/>
          <p:cNvSpPr txBox="1"/>
          <p:nvPr/>
        </p:nvSpPr>
        <p:spPr>
          <a:xfrm>
            <a:off x="12562939" y="3903494"/>
            <a:ext cx="4592121" cy="2174400"/>
          </a:xfrm>
          <a:prstGeom prst="rect">
            <a:avLst/>
          </a:prstGeom>
        </p:spPr>
        <p:txBody>
          <a:bodyPr lIns="0" tIns="0" rIns="0" bIns="0" rtlCol="0" anchor="t">
            <a:spAutoFit/>
          </a:bodyPr>
          <a:lstStyle/>
          <a:p>
            <a:pPr algn="l">
              <a:lnSpc>
                <a:spcPts val="3518"/>
              </a:lnSpc>
            </a:pPr>
            <a:r>
              <a:rPr lang="en-US" sz="2199">
                <a:solidFill>
                  <a:srgbClr val="4A4A45"/>
                </a:solidFill>
                <a:latin typeface="Lato"/>
              </a:rPr>
              <a:t> Character segmentation entails algorithmic complexity which requires great computational power, and leads to increased operational expenses.</a:t>
            </a:r>
          </a:p>
        </p:txBody>
      </p:sp>
      <p:sp>
        <p:nvSpPr>
          <p:cNvPr id="21" name="TextBox 21"/>
          <p:cNvSpPr txBox="1"/>
          <p:nvPr/>
        </p:nvSpPr>
        <p:spPr>
          <a:xfrm>
            <a:off x="5896481" y="6738224"/>
            <a:ext cx="58817" cy="457736"/>
          </a:xfrm>
          <a:prstGeom prst="rect">
            <a:avLst/>
          </a:prstGeom>
        </p:spPr>
        <p:txBody>
          <a:bodyPr lIns="0" tIns="0" rIns="0" bIns="0" rtlCol="0" anchor="t">
            <a:spAutoFit/>
          </a:bodyPr>
          <a:lstStyle/>
          <a:p>
            <a:pPr algn="ctr">
              <a:lnSpc>
                <a:spcPts val="4101"/>
              </a:lnSpc>
            </a:pPr>
            <a:r>
              <a:rPr lang="en-US" sz="3279">
                <a:solidFill>
                  <a:srgbClr val="282824"/>
                </a:solidFill>
                <a:latin typeface="Lato Bold"/>
              </a:rPr>
              <a:t>3</a:t>
            </a:r>
          </a:p>
        </p:txBody>
      </p:sp>
      <p:sp>
        <p:nvSpPr>
          <p:cNvPr id="22" name="TextBox 22"/>
          <p:cNvSpPr txBox="1"/>
          <p:nvPr/>
        </p:nvSpPr>
        <p:spPr>
          <a:xfrm>
            <a:off x="6607581" y="6406863"/>
            <a:ext cx="4983053" cy="887054"/>
          </a:xfrm>
          <a:prstGeom prst="rect">
            <a:avLst/>
          </a:prstGeom>
        </p:spPr>
        <p:txBody>
          <a:bodyPr lIns="0" tIns="0" rIns="0" bIns="0" rtlCol="0" anchor="t">
            <a:spAutoFit/>
          </a:bodyPr>
          <a:lstStyle/>
          <a:p>
            <a:pPr algn="l">
              <a:lnSpc>
                <a:spcPts val="3500"/>
              </a:lnSpc>
            </a:pPr>
            <a:r>
              <a:rPr lang="en-US" sz="2799">
                <a:solidFill>
                  <a:srgbClr val="282824"/>
                </a:solidFill>
                <a:latin typeface="Lato Bold"/>
              </a:rPr>
              <a:t>Impracticality in Many Instances</a:t>
            </a:r>
          </a:p>
        </p:txBody>
      </p:sp>
      <p:sp>
        <p:nvSpPr>
          <p:cNvPr id="23" name="TextBox 23"/>
          <p:cNvSpPr txBox="1"/>
          <p:nvPr/>
        </p:nvSpPr>
        <p:spPr>
          <a:xfrm>
            <a:off x="6607581" y="7521416"/>
            <a:ext cx="5416368" cy="2612610"/>
          </a:xfrm>
          <a:prstGeom prst="rect">
            <a:avLst/>
          </a:prstGeom>
        </p:spPr>
        <p:txBody>
          <a:bodyPr lIns="0" tIns="0" rIns="0" bIns="0" rtlCol="0" anchor="t">
            <a:spAutoFit/>
          </a:bodyPr>
          <a:lstStyle/>
          <a:p>
            <a:pPr>
              <a:lnSpc>
                <a:spcPts val="3517"/>
              </a:lnSpc>
            </a:pPr>
            <a:r>
              <a:rPr lang="en-US" sz="2199">
                <a:solidFill>
                  <a:srgbClr val="4A4A45"/>
                </a:solidFill>
                <a:latin typeface="Lato"/>
              </a:rPr>
              <a:t>Sometimes, trying to split letters in pictures just doesn't work well. It's tricky and can lead to mistakes, especially with messy handwriting or fancy fonts.</a:t>
            </a:r>
          </a:p>
          <a:p>
            <a:pPr algn="l">
              <a:lnSpc>
                <a:spcPts val="3518"/>
              </a:lnSpc>
            </a:pPr>
            <a:r>
              <a:rPr lang="en-US" sz="2199">
                <a:solidFill>
                  <a:srgbClr val="4A4A45"/>
                </a:solidFill>
                <a:latin typeface="Lato"/>
              </a:rPr>
              <a:t>For example, in this image character segmentation is not done properly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D6CC"/>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CE6"/>
            </a:solidFill>
          </p:spPr>
        </p:sp>
      </p:grpSp>
      <p:sp>
        <p:nvSpPr>
          <p:cNvPr id="6" name="Freeform 6"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7" name="Freeform 7"/>
          <p:cNvSpPr/>
          <p:nvPr/>
        </p:nvSpPr>
        <p:spPr>
          <a:xfrm>
            <a:off x="4294804" y="5944877"/>
            <a:ext cx="9476135" cy="3879409"/>
          </a:xfrm>
          <a:custGeom>
            <a:avLst/>
            <a:gdLst/>
            <a:ahLst/>
            <a:cxnLst/>
            <a:rect l="l" t="t" r="r" b="b"/>
            <a:pathLst>
              <a:path w="9476135" h="3879409">
                <a:moveTo>
                  <a:pt x="0" y="0"/>
                </a:moveTo>
                <a:lnTo>
                  <a:pt x="9476135" y="0"/>
                </a:lnTo>
                <a:lnTo>
                  <a:pt x="9476135" y="3879409"/>
                </a:lnTo>
                <a:lnTo>
                  <a:pt x="0" y="3879409"/>
                </a:lnTo>
                <a:lnTo>
                  <a:pt x="0" y="0"/>
                </a:lnTo>
                <a:close/>
              </a:path>
            </a:pathLst>
          </a:custGeom>
          <a:blipFill>
            <a:blip r:embed="rId4"/>
            <a:stretch>
              <a:fillRect/>
            </a:stretch>
          </a:blipFill>
          <a:ln w="38100" cap="sq">
            <a:solidFill>
              <a:srgbClr val="000000"/>
            </a:solidFill>
            <a:prstDash val="solid"/>
            <a:miter/>
          </a:ln>
        </p:spPr>
      </p:sp>
      <p:sp>
        <p:nvSpPr>
          <p:cNvPr id="8" name="TextBox 8"/>
          <p:cNvSpPr txBox="1"/>
          <p:nvPr/>
        </p:nvSpPr>
        <p:spPr>
          <a:xfrm>
            <a:off x="494081" y="222125"/>
            <a:ext cx="16640418" cy="2048657"/>
          </a:xfrm>
          <a:prstGeom prst="rect">
            <a:avLst/>
          </a:prstGeom>
        </p:spPr>
        <p:txBody>
          <a:bodyPr lIns="0" tIns="0" rIns="0" bIns="0" rtlCol="0" anchor="t">
            <a:spAutoFit/>
          </a:bodyPr>
          <a:lstStyle/>
          <a:p>
            <a:pPr algn="ctr">
              <a:lnSpc>
                <a:spcPts val="5467"/>
              </a:lnSpc>
            </a:pPr>
            <a:r>
              <a:rPr lang="en-US" sz="4373" dirty="0">
                <a:solidFill>
                  <a:srgbClr val="282824"/>
                </a:solidFill>
                <a:latin typeface="Lato Bold"/>
              </a:rPr>
              <a:t>Convolutional Recurrent Neural Network with CTC loss (Connectionist Temporal Classification) :</a:t>
            </a:r>
          </a:p>
          <a:p>
            <a:pPr algn="ctr">
              <a:lnSpc>
                <a:spcPts val="5467"/>
              </a:lnSpc>
            </a:pPr>
            <a:r>
              <a:rPr lang="en-US" sz="4373" dirty="0">
                <a:solidFill>
                  <a:srgbClr val="282824"/>
                </a:solidFill>
                <a:latin typeface="Lato Bold"/>
              </a:rPr>
              <a:t>A Better Solution</a:t>
            </a:r>
          </a:p>
        </p:txBody>
      </p:sp>
      <p:sp>
        <p:nvSpPr>
          <p:cNvPr id="9" name="TextBox 9"/>
          <p:cNvSpPr txBox="1"/>
          <p:nvPr/>
        </p:nvSpPr>
        <p:spPr>
          <a:xfrm>
            <a:off x="2121901" y="2729950"/>
            <a:ext cx="10705694" cy="476206"/>
          </a:xfrm>
          <a:prstGeom prst="rect">
            <a:avLst/>
          </a:prstGeom>
        </p:spPr>
        <p:txBody>
          <a:bodyPr lIns="0" tIns="0" rIns="0" bIns="0" rtlCol="0" anchor="t">
            <a:spAutoFit/>
          </a:bodyPr>
          <a:lstStyle/>
          <a:p>
            <a:pPr algn="l">
              <a:lnSpc>
                <a:spcPts val="3750"/>
              </a:lnSpc>
            </a:pPr>
            <a:r>
              <a:rPr lang="en-US" sz="3000">
                <a:solidFill>
                  <a:srgbClr val="282824"/>
                </a:solidFill>
                <a:latin typeface="Lato Bold"/>
              </a:rPr>
              <a:t>Why Convulational and Recurrent Neural Network in OCR?</a:t>
            </a:r>
          </a:p>
        </p:txBody>
      </p:sp>
      <p:sp>
        <p:nvSpPr>
          <p:cNvPr id="10" name="TextBox 10"/>
          <p:cNvSpPr txBox="1"/>
          <p:nvPr/>
        </p:nvSpPr>
        <p:spPr>
          <a:xfrm>
            <a:off x="2121901" y="3552720"/>
            <a:ext cx="14887798" cy="2191754"/>
          </a:xfrm>
          <a:prstGeom prst="rect">
            <a:avLst/>
          </a:prstGeom>
        </p:spPr>
        <p:txBody>
          <a:bodyPr lIns="0" tIns="0" rIns="0" bIns="0" rtlCol="0" anchor="t">
            <a:spAutoFit/>
          </a:bodyPr>
          <a:lstStyle/>
          <a:p>
            <a:pPr>
              <a:lnSpc>
                <a:spcPts val="3498"/>
              </a:lnSpc>
            </a:pPr>
            <a:r>
              <a:rPr lang="en-US" sz="2187" dirty="0">
                <a:solidFill>
                  <a:srgbClr val="4A4A45"/>
                </a:solidFill>
                <a:latin typeface="Lato"/>
              </a:rPr>
              <a:t>Optical Character Recognition (OCR) refers to handwritten or printed text in a wide range of backgrounds (e.g., documents, photos of documents, and other background scenes) stored digitally. The OCR data is text in the vision format, which succeeds the feature of text data. </a:t>
            </a:r>
            <a:r>
              <a:rPr lang="en-US" sz="2187" b="1" dirty="0">
                <a:solidFill>
                  <a:srgbClr val="4A4A45"/>
                </a:solidFill>
                <a:latin typeface="Lato"/>
              </a:rPr>
              <a:t>Convolutional Neural Networks (CNNs) </a:t>
            </a:r>
            <a:r>
              <a:rPr lang="en-US" sz="2187" dirty="0">
                <a:solidFill>
                  <a:srgbClr val="4A4A45"/>
                </a:solidFill>
                <a:latin typeface="Lato"/>
              </a:rPr>
              <a:t>are excellent at extracting spatial features from images, and) </a:t>
            </a:r>
            <a:r>
              <a:rPr lang="en-US" sz="2187" b="1" dirty="0">
                <a:solidFill>
                  <a:srgbClr val="4A4A45"/>
                </a:solidFill>
                <a:latin typeface="Lato"/>
              </a:rPr>
              <a:t>Recurrent Neural Networks (RNNs) </a:t>
            </a:r>
            <a:r>
              <a:rPr lang="en-US" sz="2187" dirty="0">
                <a:solidFill>
                  <a:srgbClr val="4A4A45"/>
                </a:solidFill>
                <a:latin typeface="Lato"/>
              </a:rPr>
              <a:t>are proficient in modeling sequential data. By combining CNNs for feature extraction and RNNs for sequence modeling, CRNs can effectively handle the challenges of OCR tasks.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D6CC"/>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CE6"/>
            </a:solidFill>
          </p:spPr>
        </p:sp>
      </p:grpSp>
      <p:sp>
        <p:nvSpPr>
          <p:cNvPr id="6" name="Freeform 6"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7" name="Group 7"/>
          <p:cNvGrpSpPr/>
          <p:nvPr/>
        </p:nvGrpSpPr>
        <p:grpSpPr>
          <a:xfrm>
            <a:off x="0" y="0"/>
            <a:ext cx="18288000" cy="10287000"/>
            <a:chOff x="0" y="0"/>
            <a:chExt cx="24384000" cy="13716000"/>
          </a:xfrm>
        </p:grpSpPr>
        <p:sp>
          <p:nvSpPr>
            <p:cNvPr id="8" name="Freeform 8"/>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FECE6">
                <a:alpha val="84706"/>
              </a:srgbClr>
            </a:solidFill>
          </p:spPr>
        </p:sp>
      </p:grpSp>
      <p:sp>
        <p:nvSpPr>
          <p:cNvPr id="9" name="Freeform 9"/>
          <p:cNvSpPr/>
          <p:nvPr/>
        </p:nvSpPr>
        <p:spPr>
          <a:xfrm>
            <a:off x="8215730" y="2759607"/>
            <a:ext cx="9311942" cy="1697619"/>
          </a:xfrm>
          <a:custGeom>
            <a:avLst/>
            <a:gdLst/>
            <a:ahLst/>
            <a:cxnLst/>
            <a:rect l="l" t="t" r="r" b="b"/>
            <a:pathLst>
              <a:path w="9311942" h="1697619">
                <a:moveTo>
                  <a:pt x="0" y="0"/>
                </a:moveTo>
                <a:lnTo>
                  <a:pt x="9311942" y="0"/>
                </a:lnTo>
                <a:lnTo>
                  <a:pt x="9311942" y="1697620"/>
                </a:lnTo>
                <a:lnTo>
                  <a:pt x="0" y="1697620"/>
                </a:lnTo>
                <a:lnTo>
                  <a:pt x="0" y="0"/>
                </a:lnTo>
                <a:close/>
              </a:path>
            </a:pathLst>
          </a:custGeom>
          <a:blipFill>
            <a:blip r:embed="rId4"/>
            <a:stretch>
              <a:fillRect/>
            </a:stretch>
          </a:blipFill>
        </p:spPr>
      </p:sp>
      <p:sp>
        <p:nvSpPr>
          <p:cNvPr id="10" name="Freeform 10"/>
          <p:cNvSpPr/>
          <p:nvPr/>
        </p:nvSpPr>
        <p:spPr>
          <a:xfrm>
            <a:off x="9144000" y="8407550"/>
            <a:ext cx="3757104" cy="1244958"/>
          </a:xfrm>
          <a:custGeom>
            <a:avLst/>
            <a:gdLst/>
            <a:ahLst/>
            <a:cxnLst/>
            <a:rect l="l" t="t" r="r" b="b"/>
            <a:pathLst>
              <a:path w="3757104" h="1244958">
                <a:moveTo>
                  <a:pt x="0" y="0"/>
                </a:moveTo>
                <a:lnTo>
                  <a:pt x="3757104" y="0"/>
                </a:lnTo>
                <a:lnTo>
                  <a:pt x="3757104" y="1244957"/>
                </a:lnTo>
                <a:lnTo>
                  <a:pt x="0" y="1244957"/>
                </a:lnTo>
                <a:lnTo>
                  <a:pt x="0" y="0"/>
                </a:lnTo>
                <a:close/>
              </a:path>
            </a:pathLst>
          </a:custGeom>
          <a:blipFill>
            <a:blip r:embed="rId5"/>
            <a:stretch>
              <a:fillRect/>
            </a:stretch>
          </a:blipFill>
        </p:spPr>
      </p:sp>
      <p:sp>
        <p:nvSpPr>
          <p:cNvPr id="11" name="Freeform 11"/>
          <p:cNvSpPr/>
          <p:nvPr/>
        </p:nvSpPr>
        <p:spPr>
          <a:xfrm>
            <a:off x="2775290" y="8407550"/>
            <a:ext cx="4810906" cy="1355559"/>
          </a:xfrm>
          <a:custGeom>
            <a:avLst/>
            <a:gdLst/>
            <a:ahLst/>
            <a:cxnLst/>
            <a:rect l="l" t="t" r="r" b="b"/>
            <a:pathLst>
              <a:path w="4810906" h="1355559">
                <a:moveTo>
                  <a:pt x="0" y="0"/>
                </a:moveTo>
                <a:lnTo>
                  <a:pt x="4810907" y="0"/>
                </a:lnTo>
                <a:lnTo>
                  <a:pt x="4810907" y="1355559"/>
                </a:lnTo>
                <a:lnTo>
                  <a:pt x="0" y="1355559"/>
                </a:lnTo>
                <a:lnTo>
                  <a:pt x="0" y="0"/>
                </a:lnTo>
                <a:close/>
              </a:path>
            </a:pathLst>
          </a:custGeom>
          <a:blipFill>
            <a:blip r:embed="rId6"/>
            <a:stretch>
              <a:fillRect/>
            </a:stretch>
          </a:blipFill>
        </p:spPr>
      </p:sp>
      <p:sp>
        <p:nvSpPr>
          <p:cNvPr id="12" name="TextBox 12"/>
          <p:cNvSpPr txBox="1"/>
          <p:nvPr/>
        </p:nvSpPr>
        <p:spPr>
          <a:xfrm>
            <a:off x="2625993" y="136774"/>
            <a:ext cx="12446353" cy="677037"/>
          </a:xfrm>
          <a:prstGeom prst="rect">
            <a:avLst/>
          </a:prstGeom>
        </p:spPr>
        <p:txBody>
          <a:bodyPr lIns="0" tIns="0" rIns="0" bIns="0" rtlCol="0" anchor="t">
            <a:spAutoFit/>
          </a:bodyPr>
          <a:lstStyle/>
          <a:p>
            <a:pPr algn="l">
              <a:lnSpc>
                <a:spcPts val="5467"/>
              </a:lnSpc>
            </a:pPr>
            <a:r>
              <a:rPr lang="en-US" sz="4373" dirty="0">
                <a:solidFill>
                  <a:srgbClr val="282824"/>
                </a:solidFill>
                <a:latin typeface="Lato Bold"/>
              </a:rPr>
              <a:t>What is Connectionist Temporal Classification:</a:t>
            </a:r>
          </a:p>
        </p:txBody>
      </p:sp>
      <p:sp>
        <p:nvSpPr>
          <p:cNvPr id="13" name="TextBox 13"/>
          <p:cNvSpPr txBox="1"/>
          <p:nvPr/>
        </p:nvSpPr>
        <p:spPr>
          <a:xfrm>
            <a:off x="910405" y="2611715"/>
            <a:ext cx="3373426" cy="439801"/>
          </a:xfrm>
          <a:prstGeom prst="rect">
            <a:avLst/>
          </a:prstGeom>
        </p:spPr>
        <p:txBody>
          <a:bodyPr lIns="0" tIns="0" rIns="0" bIns="0" rtlCol="0" anchor="t">
            <a:spAutoFit/>
          </a:bodyPr>
          <a:lstStyle/>
          <a:p>
            <a:pPr algn="l">
              <a:lnSpc>
                <a:spcPts val="3417"/>
              </a:lnSpc>
            </a:pPr>
            <a:r>
              <a:rPr lang="en-US" sz="2733" dirty="0">
                <a:solidFill>
                  <a:srgbClr val="282824"/>
                </a:solidFill>
                <a:latin typeface="Lato Bold"/>
              </a:rPr>
              <a:t>Alignment Algorithm</a:t>
            </a:r>
          </a:p>
        </p:txBody>
      </p:sp>
      <p:sp>
        <p:nvSpPr>
          <p:cNvPr id="14" name="TextBox 14"/>
          <p:cNvSpPr txBox="1"/>
          <p:nvPr/>
        </p:nvSpPr>
        <p:spPr>
          <a:xfrm>
            <a:off x="1028700" y="4506503"/>
            <a:ext cx="2802910" cy="439801"/>
          </a:xfrm>
          <a:prstGeom prst="rect">
            <a:avLst/>
          </a:prstGeom>
        </p:spPr>
        <p:txBody>
          <a:bodyPr lIns="0" tIns="0" rIns="0" bIns="0" rtlCol="0" anchor="t">
            <a:spAutoFit/>
          </a:bodyPr>
          <a:lstStyle/>
          <a:p>
            <a:pPr algn="l">
              <a:lnSpc>
                <a:spcPts val="3417"/>
              </a:lnSpc>
            </a:pPr>
            <a:r>
              <a:rPr lang="en-US" sz="2733">
                <a:solidFill>
                  <a:srgbClr val="282824"/>
                </a:solidFill>
                <a:latin typeface="Lato Bold"/>
              </a:rPr>
              <a:t>Loss Calculation</a:t>
            </a:r>
          </a:p>
        </p:txBody>
      </p:sp>
      <p:sp>
        <p:nvSpPr>
          <p:cNvPr id="15" name="TextBox 15"/>
          <p:cNvSpPr txBox="1"/>
          <p:nvPr/>
        </p:nvSpPr>
        <p:spPr>
          <a:xfrm>
            <a:off x="910405" y="779975"/>
            <a:ext cx="15631976" cy="1742913"/>
          </a:xfrm>
          <a:prstGeom prst="rect">
            <a:avLst/>
          </a:prstGeom>
        </p:spPr>
        <p:txBody>
          <a:bodyPr lIns="0" tIns="0" rIns="0" bIns="0" rtlCol="0" anchor="t">
            <a:spAutoFit/>
          </a:bodyPr>
          <a:lstStyle/>
          <a:p>
            <a:pPr marL="342900" indent="-342900" algn="l">
              <a:lnSpc>
                <a:spcPts val="3498"/>
              </a:lnSpc>
              <a:buFont typeface="Arial" panose="020B0604020202020204" pitchFamily="34" charset="0"/>
              <a:buChar char="•"/>
            </a:pPr>
            <a:r>
              <a:rPr lang="en-US" sz="2187" dirty="0">
                <a:solidFill>
                  <a:srgbClr val="4A4A45"/>
                </a:solidFill>
                <a:latin typeface="Lato"/>
              </a:rPr>
              <a:t>Connectionist temporal classification (CTC) is a type of neural network output and associated scoring function for training recurrent neural networks (RNNs), such as LSTM networks, to tackle sequence problems where the timing is variable.</a:t>
            </a:r>
          </a:p>
          <a:p>
            <a:pPr marL="342900" indent="-342900" algn="l">
              <a:lnSpc>
                <a:spcPts val="3498"/>
              </a:lnSpc>
              <a:buFont typeface="Arial" panose="020B0604020202020204" pitchFamily="34" charset="0"/>
              <a:buChar char="•"/>
            </a:pPr>
            <a:r>
              <a:rPr lang="en-US" sz="2187" dirty="0">
                <a:solidFill>
                  <a:srgbClr val="4A4A45"/>
                </a:solidFill>
                <a:latin typeface="Lato"/>
              </a:rPr>
              <a:t> It operates over time steps, predicting a probability distribution over labels for each time step.</a:t>
            </a:r>
          </a:p>
          <a:p>
            <a:pPr marL="342900" indent="-342900" algn="l">
              <a:lnSpc>
                <a:spcPts val="3498"/>
              </a:lnSpc>
              <a:buFont typeface="Arial" panose="020B0604020202020204" pitchFamily="34" charset="0"/>
              <a:buChar char="•"/>
            </a:pPr>
            <a:r>
              <a:rPr lang="en-US" sz="2187" dirty="0">
                <a:solidFill>
                  <a:srgbClr val="4A4A45"/>
                </a:solidFill>
                <a:latin typeface="Lato"/>
              </a:rPr>
              <a:t>Time Series Bases Classification is done, not Traditional classification</a:t>
            </a:r>
          </a:p>
        </p:txBody>
      </p:sp>
      <p:sp>
        <p:nvSpPr>
          <p:cNvPr id="16" name="TextBox 16"/>
          <p:cNvSpPr txBox="1"/>
          <p:nvPr/>
        </p:nvSpPr>
        <p:spPr>
          <a:xfrm>
            <a:off x="930752" y="3051516"/>
            <a:ext cx="6397039" cy="1727418"/>
          </a:xfrm>
          <a:prstGeom prst="rect">
            <a:avLst/>
          </a:prstGeom>
        </p:spPr>
        <p:txBody>
          <a:bodyPr lIns="0" tIns="0" rIns="0" bIns="0" rtlCol="0" anchor="t">
            <a:spAutoFit/>
          </a:bodyPr>
          <a:lstStyle/>
          <a:p>
            <a:pPr>
              <a:lnSpc>
                <a:spcPts val="3497"/>
              </a:lnSpc>
            </a:pPr>
            <a:r>
              <a:rPr lang="en-US" sz="2187" dirty="0">
                <a:solidFill>
                  <a:srgbClr val="4A4A45"/>
                </a:solidFill>
                <a:latin typeface="Lato"/>
              </a:rPr>
              <a:t>There are two issues in alignment:</a:t>
            </a:r>
          </a:p>
          <a:p>
            <a:pPr marL="472282" lvl="1" indent="-236141">
              <a:lnSpc>
                <a:spcPts val="3497"/>
              </a:lnSpc>
              <a:buAutoNum type="arabicPeriod"/>
            </a:pPr>
            <a:r>
              <a:rPr lang="en-US" sz="2187" dirty="0">
                <a:solidFill>
                  <a:srgbClr val="4A4A45"/>
                </a:solidFill>
                <a:latin typeface="Lato"/>
              </a:rPr>
              <a:t>Output text taking more than one-time step.</a:t>
            </a:r>
          </a:p>
          <a:p>
            <a:pPr marL="472282" lvl="1" indent="-236141">
              <a:lnSpc>
                <a:spcPts val="3497"/>
              </a:lnSpc>
              <a:buAutoNum type="arabicPeriod"/>
            </a:pPr>
            <a:r>
              <a:rPr lang="en-US" sz="2187" dirty="0">
                <a:solidFill>
                  <a:srgbClr val="4A4A45"/>
                </a:solidFill>
                <a:latin typeface="Lato"/>
              </a:rPr>
              <a:t>Repeating characters</a:t>
            </a:r>
          </a:p>
          <a:p>
            <a:pPr algn="l">
              <a:lnSpc>
                <a:spcPts val="3498"/>
              </a:lnSpc>
            </a:pPr>
            <a:endParaRPr lang="en-US" sz="2187" dirty="0">
              <a:solidFill>
                <a:srgbClr val="4A4A45"/>
              </a:solidFill>
              <a:latin typeface="Lato"/>
            </a:endParaRPr>
          </a:p>
        </p:txBody>
      </p:sp>
      <p:sp>
        <p:nvSpPr>
          <p:cNvPr id="17" name="TextBox 17"/>
          <p:cNvSpPr txBox="1"/>
          <p:nvPr/>
        </p:nvSpPr>
        <p:spPr>
          <a:xfrm>
            <a:off x="578276" y="5057775"/>
            <a:ext cx="17730071" cy="4100546"/>
          </a:xfrm>
          <a:prstGeom prst="rect">
            <a:avLst/>
          </a:prstGeom>
        </p:spPr>
        <p:txBody>
          <a:bodyPr lIns="0" tIns="0" rIns="0" bIns="0" rtlCol="0" anchor="t">
            <a:spAutoFit/>
          </a:bodyPr>
          <a:lstStyle/>
          <a:p>
            <a:pPr marL="482163" lvl="1" indent="-241081">
              <a:lnSpc>
                <a:spcPts val="3570"/>
              </a:lnSpc>
              <a:buFont typeface="Arial"/>
              <a:buChar char="•"/>
            </a:pPr>
            <a:r>
              <a:rPr lang="en-US" sz="2233" dirty="0">
                <a:solidFill>
                  <a:srgbClr val="4A4A45"/>
                </a:solidFill>
                <a:latin typeface="Lato"/>
              </a:rPr>
              <a:t>To calculate the loss, we must calculate the probability of generating the output sequence.</a:t>
            </a:r>
          </a:p>
          <a:p>
            <a:pPr marL="482163" lvl="1" indent="-241081">
              <a:lnSpc>
                <a:spcPts val="3570"/>
              </a:lnSpc>
              <a:buFont typeface="Arial"/>
              <a:buChar char="•"/>
            </a:pPr>
            <a:r>
              <a:rPr lang="en-US" sz="2233" dirty="0">
                <a:solidFill>
                  <a:srgbClr val="4A4A45"/>
                </a:solidFill>
                <a:latin typeface="Lato"/>
              </a:rPr>
              <a:t>To calculate CTC loss, we must modify the input sequence to include blank symbols between each pair of characters.</a:t>
            </a:r>
          </a:p>
          <a:p>
            <a:pPr marL="482163" lvl="1" indent="-241081">
              <a:lnSpc>
                <a:spcPts val="3570"/>
              </a:lnSpc>
              <a:buFont typeface="Arial"/>
              <a:buChar char="•"/>
            </a:pPr>
            <a:r>
              <a:rPr lang="en-US" sz="2233" dirty="0">
                <a:solidFill>
                  <a:srgbClr val="4A4A45"/>
                </a:solidFill>
                <a:latin typeface="Lato"/>
              </a:rPr>
              <a:t>Thus, an input word [‘ h e l </a:t>
            </a:r>
            <a:r>
              <a:rPr lang="en-US" sz="2233" dirty="0" err="1">
                <a:solidFill>
                  <a:srgbClr val="4A4A45"/>
                </a:solidFill>
                <a:latin typeface="Lato"/>
              </a:rPr>
              <a:t>l</a:t>
            </a:r>
            <a:r>
              <a:rPr lang="en-US" sz="2233" dirty="0">
                <a:solidFill>
                  <a:srgbClr val="4A4A45"/>
                </a:solidFill>
                <a:latin typeface="Lato"/>
              </a:rPr>
              <a:t> o’] is modified to [‘ϵ h ϵ e ϵ l ϵ l ϵ o ϵ’]</a:t>
            </a:r>
          </a:p>
          <a:p>
            <a:pPr marL="482163" lvl="1" indent="-241081">
              <a:lnSpc>
                <a:spcPts val="3570"/>
              </a:lnSpc>
              <a:buFont typeface="Arial"/>
              <a:buChar char="•"/>
            </a:pPr>
            <a:r>
              <a:rPr lang="en-US" sz="2233" dirty="0">
                <a:solidFill>
                  <a:srgbClr val="4A4A45"/>
                </a:solidFill>
                <a:latin typeface="Lato"/>
              </a:rPr>
              <a:t>Each character in the modified sequence is known as a state represented by (s). The CTC algorithm calculates two variables at each time stamp: Forward variable α(s, t) and Backward variable β(s, t)</a:t>
            </a:r>
          </a:p>
          <a:p>
            <a:pPr marL="482163" lvl="1" indent="-241081">
              <a:lnSpc>
                <a:spcPts val="3570"/>
              </a:lnSpc>
              <a:buFont typeface="Arial"/>
              <a:buChar char="•"/>
            </a:pPr>
            <a:r>
              <a:rPr lang="en-US" sz="2233" dirty="0">
                <a:solidFill>
                  <a:srgbClr val="4A4A45"/>
                </a:solidFill>
                <a:latin typeface="Lato"/>
              </a:rPr>
              <a:t>This forward-backward algorithm ‘calculates the probability of generating the required output at each step.</a:t>
            </a:r>
          </a:p>
          <a:p>
            <a:pPr marL="482163" lvl="1" indent="-241081">
              <a:lnSpc>
                <a:spcPts val="3570"/>
              </a:lnSpc>
              <a:buFont typeface="Arial"/>
              <a:buChar char="•"/>
            </a:pPr>
            <a:r>
              <a:rPr lang="en-US" sz="2233" dirty="0">
                <a:solidFill>
                  <a:srgbClr val="4A4A45"/>
                </a:solidFill>
                <a:latin typeface="Lato"/>
              </a:rPr>
              <a:t>The model will output the probability of each token in the vocabulary y (s, t) at each time stamp</a:t>
            </a:r>
          </a:p>
          <a:p>
            <a:pPr>
              <a:lnSpc>
                <a:spcPts val="3570"/>
              </a:lnSpc>
            </a:pPr>
            <a:endParaRPr lang="en-US" sz="2233" dirty="0">
              <a:solidFill>
                <a:srgbClr val="4A4A45"/>
              </a:solidFill>
              <a:latin typeface="Lato"/>
            </a:endParaRPr>
          </a:p>
          <a:p>
            <a:pPr algn="l">
              <a:lnSpc>
                <a:spcPts val="3571"/>
              </a:lnSpc>
            </a:pPr>
            <a:endParaRPr lang="en-US" sz="2233" dirty="0">
              <a:solidFill>
                <a:srgbClr val="4A4A45"/>
              </a:solidFill>
              <a:latin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D6CC"/>
            </a:solidFill>
          </p:spPr>
        </p:sp>
      </p:grpSp>
      <p:grpSp>
        <p:nvGrpSpPr>
          <p:cNvPr id="4" name="Group 4"/>
          <p:cNvGrpSpPr/>
          <p:nvPr/>
        </p:nvGrpSpPr>
        <p:grpSpPr>
          <a:xfrm>
            <a:off x="0" y="0"/>
            <a:ext cx="18288000" cy="12181135"/>
            <a:chOff x="0" y="0"/>
            <a:chExt cx="24384000" cy="16241513"/>
          </a:xfrm>
        </p:grpSpPr>
        <p:sp>
          <p:nvSpPr>
            <p:cNvPr id="5" name="Freeform 5"/>
            <p:cNvSpPr/>
            <p:nvPr/>
          </p:nvSpPr>
          <p:spPr>
            <a:xfrm>
              <a:off x="0" y="0"/>
              <a:ext cx="24384000" cy="16241522"/>
            </a:xfrm>
            <a:custGeom>
              <a:avLst/>
              <a:gdLst/>
              <a:ahLst/>
              <a:cxnLst/>
              <a:rect l="l" t="t" r="r" b="b"/>
              <a:pathLst>
                <a:path w="24384000" h="16241522">
                  <a:moveTo>
                    <a:pt x="0" y="0"/>
                  </a:moveTo>
                  <a:lnTo>
                    <a:pt x="24384000" y="0"/>
                  </a:lnTo>
                  <a:lnTo>
                    <a:pt x="24384000" y="16241522"/>
                  </a:lnTo>
                  <a:lnTo>
                    <a:pt x="0" y="16241522"/>
                  </a:lnTo>
                  <a:close/>
                </a:path>
              </a:pathLst>
            </a:custGeom>
            <a:solidFill>
              <a:srgbClr val="EFECE6"/>
            </a:solidFill>
          </p:spPr>
        </p:sp>
      </p:grpSp>
      <p:sp>
        <p:nvSpPr>
          <p:cNvPr id="6" name="Freeform 6" descr="preencoded.png"/>
          <p:cNvSpPr/>
          <p:nvPr/>
        </p:nvSpPr>
        <p:spPr>
          <a:xfrm>
            <a:off x="0" y="0"/>
            <a:ext cx="18288000" cy="12181135"/>
          </a:xfrm>
          <a:custGeom>
            <a:avLst/>
            <a:gdLst/>
            <a:ahLst/>
            <a:cxnLst/>
            <a:rect l="l" t="t" r="r" b="b"/>
            <a:pathLst>
              <a:path w="18288000" h="12181135">
                <a:moveTo>
                  <a:pt x="0" y="0"/>
                </a:moveTo>
                <a:lnTo>
                  <a:pt x="18288000" y="0"/>
                </a:lnTo>
                <a:lnTo>
                  <a:pt x="18288000" y="12181135"/>
                </a:lnTo>
                <a:lnTo>
                  <a:pt x="0" y="12181135"/>
                </a:lnTo>
                <a:lnTo>
                  <a:pt x="0" y="0"/>
                </a:lnTo>
                <a:close/>
              </a:path>
            </a:pathLst>
          </a:custGeom>
          <a:blipFill>
            <a:blip r:embed="rId3"/>
            <a:stretch>
              <a:fillRect t="-5" b="-5"/>
            </a:stretch>
          </a:blipFill>
        </p:spPr>
      </p:sp>
      <p:sp>
        <p:nvSpPr>
          <p:cNvPr id="7" name="Freeform 7"/>
          <p:cNvSpPr/>
          <p:nvPr/>
        </p:nvSpPr>
        <p:spPr>
          <a:xfrm>
            <a:off x="8101741" y="902932"/>
            <a:ext cx="9909927" cy="2719659"/>
          </a:xfrm>
          <a:custGeom>
            <a:avLst/>
            <a:gdLst/>
            <a:ahLst/>
            <a:cxnLst/>
            <a:rect l="l" t="t" r="r" b="b"/>
            <a:pathLst>
              <a:path w="9909927" h="2719659">
                <a:moveTo>
                  <a:pt x="0" y="0"/>
                </a:moveTo>
                <a:lnTo>
                  <a:pt x="9909927" y="0"/>
                </a:lnTo>
                <a:lnTo>
                  <a:pt x="9909927" y="2719659"/>
                </a:lnTo>
                <a:lnTo>
                  <a:pt x="0" y="2719659"/>
                </a:lnTo>
                <a:lnTo>
                  <a:pt x="0" y="0"/>
                </a:lnTo>
                <a:close/>
              </a:path>
            </a:pathLst>
          </a:custGeom>
          <a:blipFill>
            <a:blip r:embed="rId4"/>
            <a:stretch>
              <a:fillRect l="-2030" r="-2030"/>
            </a:stretch>
          </a:blipFill>
          <a:ln w="38100" cap="sq">
            <a:solidFill>
              <a:srgbClr val="4A4A45"/>
            </a:solidFill>
            <a:prstDash val="solid"/>
            <a:miter/>
          </a:ln>
        </p:spPr>
      </p:sp>
      <p:sp>
        <p:nvSpPr>
          <p:cNvPr id="8" name="TextBox 8"/>
          <p:cNvSpPr txBox="1"/>
          <p:nvPr/>
        </p:nvSpPr>
        <p:spPr>
          <a:xfrm>
            <a:off x="276332" y="3766195"/>
            <a:ext cx="17735335" cy="3629025"/>
          </a:xfrm>
          <a:prstGeom prst="rect">
            <a:avLst/>
          </a:prstGeom>
        </p:spPr>
        <p:txBody>
          <a:bodyPr lIns="0" tIns="0" rIns="0" bIns="0" rtlCol="0" anchor="t">
            <a:spAutoFit/>
          </a:bodyPr>
          <a:lstStyle/>
          <a:p>
            <a:pPr marL="647700" lvl="1" indent="-323850">
              <a:lnSpc>
                <a:spcPts val="4800"/>
              </a:lnSpc>
              <a:buFont typeface="Arial"/>
              <a:buChar char="•"/>
            </a:pPr>
            <a:r>
              <a:rPr lang="en-US" sz="3000" dirty="0">
                <a:solidFill>
                  <a:srgbClr val="4A4A45"/>
                </a:solidFill>
                <a:latin typeface="Lato"/>
              </a:rPr>
              <a:t> </a:t>
            </a:r>
            <a:r>
              <a:rPr lang="en-US" sz="3000" dirty="0">
                <a:solidFill>
                  <a:srgbClr val="4A4A45"/>
                </a:solidFill>
                <a:latin typeface="Lato Bold"/>
              </a:rPr>
              <a:t>Splitting the dataset into training, validation, and testing sets </a:t>
            </a:r>
          </a:p>
          <a:p>
            <a:pPr marL="1295400" lvl="2" indent="-431800">
              <a:lnSpc>
                <a:spcPts val="4800"/>
              </a:lnSpc>
              <a:buFont typeface="Arial"/>
              <a:buChar char="⚬"/>
            </a:pPr>
            <a:r>
              <a:rPr lang="en-US" sz="3000" dirty="0">
                <a:solidFill>
                  <a:srgbClr val="4A4A45"/>
                </a:solidFill>
                <a:latin typeface="Lato"/>
              </a:rPr>
              <a:t>train - 80%, valid - 10%, and test - 10% of the original dataset</a:t>
            </a:r>
          </a:p>
          <a:p>
            <a:pPr>
              <a:lnSpc>
                <a:spcPts val="4800"/>
              </a:lnSpc>
            </a:pPr>
            <a:endParaRPr lang="en-US" sz="3000" dirty="0">
              <a:solidFill>
                <a:srgbClr val="4A4A45"/>
              </a:solidFill>
              <a:latin typeface="Lato"/>
            </a:endParaRPr>
          </a:p>
          <a:p>
            <a:pPr marL="647700" lvl="1" indent="-323850">
              <a:lnSpc>
                <a:spcPts val="4800"/>
              </a:lnSpc>
              <a:buFont typeface="Arial"/>
              <a:buChar char="•"/>
            </a:pPr>
            <a:r>
              <a:rPr lang="en-US" sz="3000" dirty="0">
                <a:solidFill>
                  <a:srgbClr val="4A4A45"/>
                </a:solidFill>
                <a:latin typeface="Lato Bold"/>
              </a:rPr>
              <a:t>Mapping  of each character of the string (labels) to an integer for training the model  </a:t>
            </a:r>
          </a:p>
          <a:p>
            <a:pPr>
              <a:lnSpc>
                <a:spcPts val="4800"/>
              </a:lnSpc>
            </a:pPr>
            <a:r>
              <a:rPr lang="en-US" sz="3000" dirty="0">
                <a:solidFill>
                  <a:srgbClr val="4A4A45"/>
                </a:solidFill>
                <a:latin typeface="Lato Bold"/>
              </a:rPr>
              <a:t>         and also Integers to string for prediction of the text in captcha image</a:t>
            </a:r>
          </a:p>
          <a:p>
            <a:pPr algn="l">
              <a:lnSpc>
                <a:spcPts val="4800"/>
              </a:lnSpc>
            </a:pPr>
            <a:endParaRPr lang="en-US" sz="3000" dirty="0">
              <a:solidFill>
                <a:srgbClr val="4A4A45"/>
              </a:solidFill>
              <a:latin typeface="Lato Bold"/>
            </a:endParaRPr>
          </a:p>
        </p:txBody>
      </p:sp>
      <p:sp>
        <p:nvSpPr>
          <p:cNvPr id="9" name="Freeform 9"/>
          <p:cNvSpPr/>
          <p:nvPr/>
        </p:nvSpPr>
        <p:spPr>
          <a:xfrm>
            <a:off x="1028700" y="7038802"/>
            <a:ext cx="13714234" cy="2469099"/>
          </a:xfrm>
          <a:custGeom>
            <a:avLst/>
            <a:gdLst/>
            <a:ahLst/>
            <a:cxnLst/>
            <a:rect l="l" t="t" r="r" b="b"/>
            <a:pathLst>
              <a:path w="13714234" h="2469099">
                <a:moveTo>
                  <a:pt x="0" y="0"/>
                </a:moveTo>
                <a:lnTo>
                  <a:pt x="13714234" y="0"/>
                </a:lnTo>
                <a:lnTo>
                  <a:pt x="13714234" y="2469099"/>
                </a:lnTo>
                <a:lnTo>
                  <a:pt x="0" y="2469099"/>
                </a:lnTo>
                <a:lnTo>
                  <a:pt x="0" y="0"/>
                </a:lnTo>
                <a:close/>
              </a:path>
            </a:pathLst>
          </a:custGeom>
          <a:blipFill>
            <a:blip r:embed="rId5"/>
            <a:stretch>
              <a:fillRect/>
            </a:stretch>
          </a:blipFill>
        </p:spPr>
      </p:sp>
      <p:sp>
        <p:nvSpPr>
          <p:cNvPr id="10" name="TextBox 10"/>
          <p:cNvSpPr txBox="1"/>
          <p:nvPr/>
        </p:nvSpPr>
        <p:spPr>
          <a:xfrm>
            <a:off x="259514" y="214197"/>
            <a:ext cx="7842227" cy="814503"/>
          </a:xfrm>
          <a:prstGeom prst="rect">
            <a:avLst/>
          </a:prstGeom>
        </p:spPr>
        <p:txBody>
          <a:bodyPr lIns="0" tIns="0" rIns="0" bIns="0" rtlCol="0" anchor="t">
            <a:spAutoFit/>
          </a:bodyPr>
          <a:lstStyle/>
          <a:p>
            <a:pPr algn="l">
              <a:lnSpc>
                <a:spcPts val="6501"/>
              </a:lnSpc>
            </a:pPr>
            <a:r>
              <a:rPr lang="en-US" sz="5199" u="sng">
                <a:solidFill>
                  <a:srgbClr val="282824"/>
                </a:solidFill>
                <a:latin typeface="Lato Bold"/>
              </a:rPr>
              <a:t>Implementation</a:t>
            </a:r>
          </a:p>
        </p:txBody>
      </p:sp>
      <p:sp>
        <p:nvSpPr>
          <p:cNvPr id="11" name="TextBox 11"/>
          <p:cNvSpPr txBox="1"/>
          <p:nvPr/>
        </p:nvSpPr>
        <p:spPr>
          <a:xfrm>
            <a:off x="654299" y="1978635"/>
            <a:ext cx="7123392" cy="549202"/>
          </a:xfrm>
          <a:prstGeom prst="rect">
            <a:avLst/>
          </a:prstGeom>
        </p:spPr>
        <p:txBody>
          <a:bodyPr lIns="0" tIns="0" rIns="0" bIns="0" rtlCol="0" anchor="t">
            <a:spAutoFit/>
          </a:bodyPr>
          <a:lstStyle/>
          <a:p>
            <a:pPr algn="l">
              <a:lnSpc>
                <a:spcPts val="4375"/>
              </a:lnSpc>
            </a:pPr>
            <a:r>
              <a:rPr lang="en-US" sz="3500" u="sng" dirty="0">
                <a:solidFill>
                  <a:srgbClr val="282824"/>
                </a:solidFill>
                <a:latin typeface="Lato Bold"/>
              </a:rPr>
              <a:t>Part 1: Pre-Processing the Dataset</a:t>
            </a:r>
          </a:p>
        </p:txBody>
      </p:sp>
      <p:sp>
        <p:nvSpPr>
          <p:cNvPr id="13" name="TextBox 11">
            <a:extLst>
              <a:ext uri="{FF2B5EF4-FFF2-40B4-BE49-F238E27FC236}">
                <a16:creationId xmlns:a16="http://schemas.microsoft.com/office/drawing/2014/main" id="{593FD17B-7216-FF95-9278-C69E9DC97B4F}"/>
              </a:ext>
            </a:extLst>
          </p:cNvPr>
          <p:cNvSpPr txBox="1"/>
          <p:nvPr/>
        </p:nvSpPr>
        <p:spPr>
          <a:xfrm>
            <a:off x="618930" y="10166333"/>
            <a:ext cx="17973870" cy="1083053"/>
          </a:xfrm>
          <a:prstGeom prst="rect">
            <a:avLst/>
          </a:prstGeom>
        </p:spPr>
        <p:txBody>
          <a:bodyPr wrap="square" lIns="0" tIns="0" rIns="0" bIns="0" rtlCol="0" anchor="t">
            <a:spAutoFit/>
          </a:bodyPr>
          <a:lstStyle/>
          <a:p>
            <a:pPr>
              <a:lnSpc>
                <a:spcPts val="4375"/>
              </a:lnSpc>
            </a:pPr>
            <a:r>
              <a:rPr lang="en-US" sz="3000" dirty="0" err="1">
                <a:solidFill>
                  <a:srgbClr val="282824"/>
                </a:solidFill>
                <a:latin typeface="Lato Bold"/>
              </a:rPr>
              <a:t>Char_to_num.get_vocabulary</a:t>
            </a:r>
            <a:r>
              <a:rPr lang="en-US" sz="3000" dirty="0">
                <a:solidFill>
                  <a:srgbClr val="282824"/>
                </a:solidFill>
                <a:latin typeface="Lato Bold"/>
              </a:rPr>
              <a:t>() – </a:t>
            </a:r>
          </a:p>
          <a:p>
            <a:pPr algn="l">
              <a:lnSpc>
                <a:spcPts val="4375"/>
              </a:lnSpc>
            </a:pPr>
            <a:r>
              <a:rPr lang="en-US" sz="3500" dirty="0">
                <a:solidFill>
                  <a:srgbClr val="282824"/>
                </a:solidFill>
                <a:latin typeface="Lato Bold"/>
              </a:rPr>
              <a:t>['[UNK]', '2', '3', '4', '5', '6', '7', '8', 'b', 'c', 'd', 'e', 'f', 'g', 'm', 'n', 'p', 'w', 'x', 'y']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D6CC"/>
            </a:solidFill>
          </p:spPr>
        </p:sp>
      </p:grpSp>
      <p:grpSp>
        <p:nvGrpSpPr>
          <p:cNvPr id="4" name="Group 4"/>
          <p:cNvGrpSpPr/>
          <p:nvPr/>
        </p:nvGrpSpPr>
        <p:grpSpPr>
          <a:xfrm>
            <a:off x="0" y="0"/>
            <a:ext cx="18288000" cy="12181135"/>
            <a:chOff x="0" y="0"/>
            <a:chExt cx="24384000" cy="16241513"/>
          </a:xfrm>
        </p:grpSpPr>
        <p:sp>
          <p:nvSpPr>
            <p:cNvPr id="5" name="Freeform 5"/>
            <p:cNvSpPr/>
            <p:nvPr/>
          </p:nvSpPr>
          <p:spPr>
            <a:xfrm>
              <a:off x="0" y="0"/>
              <a:ext cx="24384000" cy="16241522"/>
            </a:xfrm>
            <a:custGeom>
              <a:avLst/>
              <a:gdLst/>
              <a:ahLst/>
              <a:cxnLst/>
              <a:rect l="l" t="t" r="r" b="b"/>
              <a:pathLst>
                <a:path w="24384000" h="16241522">
                  <a:moveTo>
                    <a:pt x="0" y="0"/>
                  </a:moveTo>
                  <a:lnTo>
                    <a:pt x="24384000" y="0"/>
                  </a:lnTo>
                  <a:lnTo>
                    <a:pt x="24384000" y="16241522"/>
                  </a:lnTo>
                  <a:lnTo>
                    <a:pt x="0" y="16241522"/>
                  </a:lnTo>
                  <a:close/>
                </a:path>
              </a:pathLst>
            </a:custGeom>
            <a:solidFill>
              <a:srgbClr val="EFECE6"/>
            </a:solidFill>
          </p:spPr>
        </p:sp>
      </p:grpSp>
      <p:sp>
        <p:nvSpPr>
          <p:cNvPr id="6" name="Freeform 6" descr="preencoded.png"/>
          <p:cNvSpPr/>
          <p:nvPr/>
        </p:nvSpPr>
        <p:spPr>
          <a:xfrm>
            <a:off x="0" y="0"/>
            <a:ext cx="18288000" cy="12181135"/>
          </a:xfrm>
          <a:custGeom>
            <a:avLst/>
            <a:gdLst/>
            <a:ahLst/>
            <a:cxnLst/>
            <a:rect l="l" t="t" r="r" b="b"/>
            <a:pathLst>
              <a:path w="18288000" h="12181135">
                <a:moveTo>
                  <a:pt x="0" y="0"/>
                </a:moveTo>
                <a:lnTo>
                  <a:pt x="18288000" y="0"/>
                </a:lnTo>
                <a:lnTo>
                  <a:pt x="18288000" y="12181135"/>
                </a:lnTo>
                <a:lnTo>
                  <a:pt x="0" y="12181135"/>
                </a:lnTo>
                <a:lnTo>
                  <a:pt x="0" y="0"/>
                </a:lnTo>
                <a:close/>
              </a:path>
            </a:pathLst>
          </a:custGeom>
          <a:blipFill>
            <a:blip r:embed="rId3"/>
            <a:stretch>
              <a:fillRect t="-5" b="-5"/>
            </a:stretch>
          </a:blipFill>
        </p:spPr>
      </p:sp>
      <p:sp>
        <p:nvSpPr>
          <p:cNvPr id="7" name="Freeform 7"/>
          <p:cNvSpPr/>
          <p:nvPr/>
        </p:nvSpPr>
        <p:spPr>
          <a:xfrm>
            <a:off x="9144000" y="1028700"/>
            <a:ext cx="8847821" cy="3889256"/>
          </a:xfrm>
          <a:custGeom>
            <a:avLst/>
            <a:gdLst/>
            <a:ahLst/>
            <a:cxnLst/>
            <a:rect l="l" t="t" r="r" b="b"/>
            <a:pathLst>
              <a:path w="8847821" h="3889256">
                <a:moveTo>
                  <a:pt x="0" y="0"/>
                </a:moveTo>
                <a:lnTo>
                  <a:pt x="8847821" y="0"/>
                </a:lnTo>
                <a:lnTo>
                  <a:pt x="8847821" y="3889256"/>
                </a:lnTo>
                <a:lnTo>
                  <a:pt x="0" y="3889256"/>
                </a:lnTo>
                <a:lnTo>
                  <a:pt x="0" y="0"/>
                </a:lnTo>
                <a:close/>
              </a:path>
            </a:pathLst>
          </a:custGeom>
          <a:blipFill>
            <a:blip r:embed="rId4"/>
            <a:stretch>
              <a:fillRect/>
            </a:stretch>
          </a:blipFill>
          <a:ln w="38100" cap="sq">
            <a:solidFill>
              <a:srgbClr val="000000"/>
            </a:solidFill>
            <a:prstDash val="solid"/>
            <a:miter/>
          </a:ln>
        </p:spPr>
      </p:sp>
      <p:sp>
        <p:nvSpPr>
          <p:cNvPr id="8" name="Freeform 8"/>
          <p:cNvSpPr/>
          <p:nvPr/>
        </p:nvSpPr>
        <p:spPr>
          <a:xfrm>
            <a:off x="8562563" y="6486262"/>
            <a:ext cx="9429258" cy="2512467"/>
          </a:xfrm>
          <a:custGeom>
            <a:avLst/>
            <a:gdLst/>
            <a:ahLst/>
            <a:cxnLst/>
            <a:rect l="l" t="t" r="r" b="b"/>
            <a:pathLst>
              <a:path w="9429258" h="2512467">
                <a:moveTo>
                  <a:pt x="0" y="0"/>
                </a:moveTo>
                <a:lnTo>
                  <a:pt x="9429258" y="0"/>
                </a:lnTo>
                <a:lnTo>
                  <a:pt x="9429258" y="2512466"/>
                </a:lnTo>
                <a:lnTo>
                  <a:pt x="0" y="2512466"/>
                </a:lnTo>
                <a:lnTo>
                  <a:pt x="0" y="0"/>
                </a:lnTo>
                <a:close/>
              </a:path>
            </a:pathLst>
          </a:custGeom>
          <a:blipFill>
            <a:blip r:embed="rId5"/>
            <a:stretch>
              <a:fillRect/>
            </a:stretch>
          </a:blipFill>
          <a:ln w="38100" cap="sq">
            <a:solidFill>
              <a:srgbClr val="CDCDCA"/>
            </a:solidFill>
            <a:prstDash val="solid"/>
            <a:miter/>
          </a:ln>
        </p:spPr>
      </p:sp>
      <p:sp>
        <p:nvSpPr>
          <p:cNvPr id="9" name="TextBox 9"/>
          <p:cNvSpPr txBox="1"/>
          <p:nvPr/>
        </p:nvSpPr>
        <p:spPr>
          <a:xfrm>
            <a:off x="511670" y="744574"/>
            <a:ext cx="7123392" cy="549202"/>
          </a:xfrm>
          <a:prstGeom prst="rect">
            <a:avLst/>
          </a:prstGeom>
        </p:spPr>
        <p:txBody>
          <a:bodyPr lIns="0" tIns="0" rIns="0" bIns="0" rtlCol="0" anchor="t">
            <a:spAutoFit/>
          </a:bodyPr>
          <a:lstStyle/>
          <a:p>
            <a:pPr algn="l">
              <a:lnSpc>
                <a:spcPts val="4375"/>
              </a:lnSpc>
            </a:pPr>
            <a:r>
              <a:rPr lang="en-US" sz="3500" u="sng">
                <a:solidFill>
                  <a:srgbClr val="282824"/>
                </a:solidFill>
                <a:latin typeface="Lato Bold"/>
              </a:rPr>
              <a:t>Part 1: Pre-Processing the Dataset</a:t>
            </a:r>
          </a:p>
        </p:txBody>
      </p:sp>
      <p:sp>
        <p:nvSpPr>
          <p:cNvPr id="10" name="TextBox 10"/>
          <p:cNvSpPr txBox="1"/>
          <p:nvPr/>
        </p:nvSpPr>
        <p:spPr>
          <a:xfrm>
            <a:off x="157652" y="1546706"/>
            <a:ext cx="8713458" cy="9161354"/>
          </a:xfrm>
          <a:prstGeom prst="rect">
            <a:avLst/>
          </a:prstGeom>
        </p:spPr>
        <p:txBody>
          <a:bodyPr lIns="0" tIns="0" rIns="0" bIns="0" rtlCol="0" anchor="t">
            <a:spAutoFit/>
          </a:bodyPr>
          <a:lstStyle/>
          <a:p>
            <a:pPr>
              <a:lnSpc>
                <a:spcPts val="4800"/>
              </a:lnSpc>
            </a:pPr>
            <a:endParaRPr dirty="0"/>
          </a:p>
          <a:p>
            <a:pPr marL="647700" lvl="1" indent="-323850">
              <a:lnSpc>
                <a:spcPts val="4800"/>
              </a:lnSpc>
              <a:buFont typeface="Arial"/>
              <a:buChar char="•"/>
            </a:pPr>
            <a:r>
              <a:rPr lang="en-US" sz="3000" dirty="0">
                <a:solidFill>
                  <a:srgbClr val="4A4A45"/>
                </a:solidFill>
                <a:latin typeface="Lato Bold"/>
              </a:rPr>
              <a:t>Creating the Dataset Objects (</a:t>
            </a:r>
            <a:r>
              <a:rPr lang="en-US" sz="3000" dirty="0" err="1">
                <a:solidFill>
                  <a:srgbClr val="4A4A45"/>
                </a:solidFill>
                <a:latin typeface="Lato Bold"/>
              </a:rPr>
              <a:t>train_dataset,validation_dataset,test_dataset</a:t>
            </a:r>
            <a:r>
              <a:rPr lang="en-US" sz="3000" dirty="0">
                <a:solidFill>
                  <a:srgbClr val="4A4A45"/>
                </a:solidFill>
                <a:latin typeface="Lato Bold"/>
              </a:rPr>
              <a:t>)</a:t>
            </a:r>
          </a:p>
          <a:p>
            <a:pPr marL="647700" lvl="1" indent="-323850">
              <a:lnSpc>
                <a:spcPts val="4800"/>
              </a:lnSpc>
              <a:buFont typeface="Arial"/>
              <a:buChar char="•"/>
            </a:pPr>
            <a:r>
              <a:rPr lang="en-US" sz="3000" dirty="0">
                <a:solidFill>
                  <a:srgbClr val="4A4A45"/>
                </a:solidFill>
                <a:latin typeface="Lato"/>
              </a:rPr>
              <a:t>A </a:t>
            </a:r>
            <a:r>
              <a:rPr lang="en-US" sz="3000" dirty="0" err="1">
                <a:solidFill>
                  <a:srgbClr val="4A4A45"/>
                </a:solidFill>
                <a:latin typeface="Lato"/>
              </a:rPr>
              <a:t>Tensorflow</a:t>
            </a:r>
            <a:r>
              <a:rPr lang="en-US" sz="3000" dirty="0">
                <a:solidFill>
                  <a:srgbClr val="4A4A45"/>
                </a:solidFill>
                <a:latin typeface="Lato"/>
              </a:rPr>
              <a:t> dataset from two tensors. ‘image’ and ‘label,’ where each dataset element is a tuple containing corresponding elements from ‘image’ and ‘label.’</a:t>
            </a:r>
          </a:p>
          <a:p>
            <a:pPr marL="647700" lvl="1" indent="-323850">
              <a:lnSpc>
                <a:spcPts val="4800"/>
              </a:lnSpc>
              <a:buFont typeface="Arial"/>
              <a:buChar char="•"/>
            </a:pPr>
            <a:r>
              <a:rPr lang="en-US" sz="3000" dirty="0">
                <a:solidFill>
                  <a:srgbClr val="4A4A45"/>
                </a:solidFill>
                <a:latin typeface="Lato"/>
              </a:rPr>
              <a:t>Then, our </a:t>
            </a:r>
            <a:r>
              <a:rPr lang="en-US" sz="3000" dirty="0" err="1">
                <a:solidFill>
                  <a:srgbClr val="4A4A45"/>
                </a:solidFill>
                <a:latin typeface="Lato"/>
              </a:rPr>
              <a:t>Tenserflow</a:t>
            </a:r>
            <a:r>
              <a:rPr lang="en-US" sz="3000" dirty="0">
                <a:solidFill>
                  <a:srgbClr val="4A4A45"/>
                </a:solidFill>
                <a:latin typeface="Lato"/>
              </a:rPr>
              <a:t> ‘dataset’ goes through a series of transformations.</a:t>
            </a:r>
          </a:p>
          <a:p>
            <a:pPr marL="647700" lvl="1" indent="-323850">
              <a:lnSpc>
                <a:spcPts val="4800"/>
              </a:lnSpc>
              <a:buFont typeface="Arial"/>
              <a:buChar char="•"/>
            </a:pPr>
            <a:r>
              <a:rPr lang="en-US" sz="3000" dirty="0">
                <a:solidFill>
                  <a:srgbClr val="4A4A45"/>
                </a:solidFill>
                <a:latin typeface="Lato"/>
              </a:rPr>
              <a:t>Each tuple in the dataset is encoded with the help of the ‘</a:t>
            </a:r>
            <a:r>
              <a:rPr lang="en-US" sz="3000" dirty="0" err="1">
                <a:solidFill>
                  <a:srgbClr val="4A4A45"/>
                </a:solidFill>
                <a:latin typeface="Lato"/>
              </a:rPr>
              <a:t>encode_single_sample</a:t>
            </a:r>
            <a:r>
              <a:rPr lang="en-US" sz="3000" dirty="0">
                <a:solidFill>
                  <a:srgbClr val="4A4A45"/>
                </a:solidFill>
                <a:latin typeface="Lato"/>
              </a:rPr>
              <a:t>’ function, </a:t>
            </a:r>
          </a:p>
          <a:p>
            <a:pPr marL="647700" lvl="1" indent="-323850">
              <a:lnSpc>
                <a:spcPts val="4800"/>
              </a:lnSpc>
              <a:buFont typeface="Arial"/>
              <a:buChar char="•"/>
            </a:pPr>
            <a:r>
              <a:rPr lang="en-US" sz="3000" dirty="0">
                <a:solidFill>
                  <a:srgbClr val="4A4A45"/>
                </a:solidFill>
                <a:latin typeface="Lato"/>
              </a:rPr>
              <a:t>Finally, the dataset is divided into multiple batches where the batch size is 16</a:t>
            </a:r>
          </a:p>
          <a:p>
            <a:pPr marL="323850" lvl="1">
              <a:lnSpc>
                <a:spcPts val="4800"/>
              </a:lnSpc>
            </a:pPr>
            <a:endParaRPr lang="en-US" sz="3000" dirty="0">
              <a:solidFill>
                <a:srgbClr val="4A4A45"/>
              </a:solidFill>
              <a:latin typeface="Lato"/>
            </a:endParaRPr>
          </a:p>
          <a:p>
            <a:pPr algn="l">
              <a:lnSpc>
                <a:spcPts val="4800"/>
              </a:lnSpc>
            </a:pPr>
            <a:endParaRPr lang="en-US" sz="3000" dirty="0">
              <a:solidFill>
                <a:srgbClr val="4A4A45"/>
              </a:solidFill>
              <a:latin typeface="Lato"/>
            </a:endParaRPr>
          </a:p>
        </p:txBody>
      </p:sp>
      <p:sp>
        <p:nvSpPr>
          <p:cNvPr id="11" name="TextBox 11">
            <a:extLst>
              <a:ext uri="{FF2B5EF4-FFF2-40B4-BE49-F238E27FC236}">
                <a16:creationId xmlns:a16="http://schemas.microsoft.com/office/drawing/2014/main" id="{B4EC1C5B-67CE-3628-6819-46B27EEC536D}"/>
              </a:ext>
            </a:extLst>
          </p:cNvPr>
          <p:cNvSpPr txBox="1"/>
          <p:nvPr/>
        </p:nvSpPr>
        <p:spPr>
          <a:xfrm>
            <a:off x="685800" y="1489148"/>
            <a:ext cx="7123392" cy="491481"/>
          </a:xfrm>
          <a:prstGeom prst="rect">
            <a:avLst/>
          </a:prstGeom>
        </p:spPr>
        <p:txBody>
          <a:bodyPr lIns="0" tIns="0" rIns="0" bIns="0" rtlCol="0" anchor="t">
            <a:spAutoFit/>
          </a:bodyPr>
          <a:lstStyle/>
          <a:p>
            <a:pPr algn="l">
              <a:lnSpc>
                <a:spcPts val="4375"/>
              </a:lnSpc>
            </a:pPr>
            <a:r>
              <a:rPr lang="en-US" sz="2500" dirty="0" err="1">
                <a:solidFill>
                  <a:srgbClr val="282824"/>
                </a:solidFill>
                <a:latin typeface="Lato Bold"/>
              </a:rPr>
              <a:t>Img_height</a:t>
            </a:r>
            <a:r>
              <a:rPr lang="en-US" sz="2500" dirty="0">
                <a:solidFill>
                  <a:srgbClr val="282824"/>
                </a:solidFill>
                <a:latin typeface="Lato Bold"/>
              </a:rPr>
              <a:t> = 50, </a:t>
            </a:r>
            <a:r>
              <a:rPr lang="en-US" sz="2500" dirty="0" err="1">
                <a:solidFill>
                  <a:srgbClr val="282824"/>
                </a:solidFill>
                <a:latin typeface="Lato Bold"/>
              </a:rPr>
              <a:t>img_width</a:t>
            </a:r>
            <a:r>
              <a:rPr lang="en-US" sz="2500" dirty="0">
                <a:solidFill>
                  <a:srgbClr val="282824"/>
                </a:solidFill>
                <a:latin typeface="Lato Bold"/>
              </a:rPr>
              <a:t> = 200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TotalTime>
  <Words>2239</Words>
  <Application>Microsoft Office PowerPoint</Application>
  <PresentationFormat>Custom</PresentationFormat>
  <Paragraphs>231</Paragraphs>
  <Slides>21</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Lato Bold</vt:lpstr>
      <vt:lpstr>Canva Sans Bold</vt:lpstr>
      <vt:lpstr>Lato</vt:lpstr>
      <vt:lpstr>Canva Sans</vt:lpstr>
      <vt:lpstr>Open Sans Bold Italics</vt:lpstr>
      <vt:lpstr>Calibri</vt:lpstr>
      <vt:lpstr>Canva Sans Semi-Bold</vt:lpstr>
      <vt:lpstr>Lato Semi-Bold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DLCV_Project</dc:title>
  <cp:lastModifiedBy>Namit Kapoor</cp:lastModifiedBy>
  <cp:revision>5</cp:revision>
  <dcterms:created xsi:type="dcterms:W3CDTF">2006-08-16T00:00:00Z</dcterms:created>
  <dcterms:modified xsi:type="dcterms:W3CDTF">2024-08-01T10:00:13Z</dcterms:modified>
  <dc:identifier>DAGDCVFszIA</dc:identifier>
</cp:coreProperties>
</file>